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69" r:id="rId5"/>
    <p:sldId id="270" r:id="rId6"/>
    <p:sldId id="271" r:id="rId7"/>
    <p:sldId id="272" r:id="rId8"/>
    <p:sldId id="262" r:id="rId9"/>
    <p:sldId id="263" r:id="rId10"/>
    <p:sldId id="274" r:id="rId11"/>
    <p:sldId id="264" r:id="rId12"/>
    <p:sldId id="265" r:id="rId13"/>
    <p:sldId id="266" r:id="rId14"/>
    <p:sldId id="267" r:id="rId15"/>
    <p:sldId id="273" r:id="rId16"/>
    <p:sldId id="320" r:id="rId17"/>
    <p:sldId id="323" r:id="rId18"/>
    <p:sldId id="321" r:id="rId19"/>
    <p:sldId id="322" r:id="rId20"/>
    <p:sldId id="259" r:id="rId21"/>
    <p:sldId id="275" r:id="rId22"/>
    <p:sldId id="301" r:id="rId23"/>
    <p:sldId id="302" r:id="rId24"/>
    <p:sldId id="303" r:id="rId25"/>
    <p:sldId id="304" r:id="rId26"/>
    <p:sldId id="305" r:id="rId27"/>
    <p:sldId id="306" r:id="rId28"/>
    <p:sldId id="307" r:id="rId29"/>
    <p:sldId id="308" r:id="rId30"/>
    <p:sldId id="309" r:id="rId31"/>
    <p:sldId id="310" r:id="rId32"/>
    <p:sldId id="300" r:id="rId33"/>
    <p:sldId id="278" r:id="rId34"/>
    <p:sldId id="311" r:id="rId35"/>
    <p:sldId id="280" r:id="rId36"/>
    <p:sldId id="277" r:id="rId37"/>
    <p:sldId id="312" r:id="rId38"/>
    <p:sldId id="281" r:id="rId39"/>
    <p:sldId id="282" r:id="rId40"/>
    <p:sldId id="313" r:id="rId41"/>
    <p:sldId id="283" r:id="rId42"/>
    <p:sldId id="286" r:id="rId43"/>
    <p:sldId id="318" r:id="rId44"/>
    <p:sldId id="315" r:id="rId45"/>
    <p:sldId id="316" r:id="rId46"/>
    <p:sldId id="290" r:id="rId47"/>
    <p:sldId id="291" r:id="rId48"/>
    <p:sldId id="293" r:id="rId49"/>
    <p:sldId id="294" r:id="rId50"/>
    <p:sldId id="319" r:id="rId51"/>
    <p:sldId id="295" r:id="rId52"/>
    <p:sldId id="296" r:id="rId53"/>
    <p:sldId id="297" r:id="rId54"/>
    <p:sldId id="298" r:id="rId55"/>
    <p:sldId id="29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9" autoAdjust="0"/>
    <p:restoredTop sz="94624" autoAdjust="0"/>
  </p:normalViewPr>
  <p:slideViewPr>
    <p:cSldViewPr>
      <p:cViewPr varScale="1">
        <p:scale>
          <a:sx n="89" d="100"/>
          <a:sy n="89" d="100"/>
        </p:scale>
        <p:origin x="1716" y="90"/>
      </p:cViewPr>
      <p:guideLst>
        <p:guide orient="horz" pos="2160"/>
        <p:guide pos="2880"/>
      </p:guideLst>
    </p:cSldViewPr>
  </p:slideViewPr>
  <p:outlineViewPr>
    <p:cViewPr>
      <p:scale>
        <a:sx n="33" d="100"/>
        <a:sy n="33" d="100"/>
      </p:scale>
      <p:origin x="48" y="102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68313-CB67-45E5-A7EE-30CE51EDF154}"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726A47B0-07D1-4A9E-84F2-48CE779850EA}">
      <dgm:prSet phldrT="[Text]"/>
      <dgm:spPr/>
      <dgm:t>
        <a:bodyPr/>
        <a:lstStyle/>
        <a:p>
          <a:r>
            <a:rPr lang="en-US" dirty="0"/>
            <a:t>1)  Inflammatory Phase</a:t>
          </a:r>
        </a:p>
      </dgm:t>
    </dgm:pt>
    <dgm:pt modelId="{12CE3F26-A411-4640-AC90-090E9B55F687}" type="parTrans" cxnId="{04F0D4B7-0337-4016-A375-6636D55BFA79}">
      <dgm:prSet/>
      <dgm:spPr/>
      <dgm:t>
        <a:bodyPr/>
        <a:lstStyle/>
        <a:p>
          <a:endParaRPr lang="en-US"/>
        </a:p>
      </dgm:t>
    </dgm:pt>
    <dgm:pt modelId="{2E45A1E2-95F8-4807-A6C1-3516B5324BBD}" type="sibTrans" cxnId="{04F0D4B7-0337-4016-A375-6636D55BFA79}">
      <dgm:prSet/>
      <dgm:spPr/>
      <dgm:t>
        <a:bodyPr/>
        <a:lstStyle/>
        <a:p>
          <a:endParaRPr lang="en-US"/>
        </a:p>
      </dgm:t>
    </dgm:pt>
    <dgm:pt modelId="{1B149E06-86F6-49BC-A203-3E6BA26B5A44}">
      <dgm:prSet phldrT="[Text]"/>
      <dgm:spPr/>
      <dgm:t>
        <a:bodyPr/>
        <a:lstStyle/>
        <a:p>
          <a:r>
            <a:rPr lang="en-US" dirty="0"/>
            <a:t>Vasoconstriction</a:t>
          </a:r>
        </a:p>
      </dgm:t>
    </dgm:pt>
    <dgm:pt modelId="{15EB787E-45F3-483C-9528-F38DC1785E74}" type="parTrans" cxnId="{B4F389A1-15FE-4F36-8396-04D4B592E479}">
      <dgm:prSet/>
      <dgm:spPr/>
      <dgm:t>
        <a:bodyPr/>
        <a:lstStyle/>
        <a:p>
          <a:endParaRPr lang="en-US"/>
        </a:p>
      </dgm:t>
    </dgm:pt>
    <dgm:pt modelId="{7137E308-06F5-4A8C-A93B-A401900136F6}" type="sibTrans" cxnId="{B4F389A1-15FE-4F36-8396-04D4B592E479}">
      <dgm:prSet/>
      <dgm:spPr/>
      <dgm:t>
        <a:bodyPr/>
        <a:lstStyle/>
        <a:p>
          <a:endParaRPr lang="en-US"/>
        </a:p>
      </dgm:t>
    </dgm:pt>
    <dgm:pt modelId="{34BC83C9-9E60-403A-9B06-17B6D977B876}">
      <dgm:prSet phldrT="[Text]"/>
      <dgm:spPr/>
      <dgm:t>
        <a:bodyPr/>
        <a:lstStyle/>
        <a:p>
          <a:r>
            <a:rPr lang="en-US" dirty="0"/>
            <a:t>Phagocytosis</a:t>
          </a:r>
        </a:p>
      </dgm:t>
    </dgm:pt>
    <dgm:pt modelId="{92583B11-E131-44A3-8DD1-9C32E607683A}" type="parTrans" cxnId="{B421EE04-8673-4D9C-AA25-FBE9DD9F5AC2}">
      <dgm:prSet/>
      <dgm:spPr/>
      <dgm:t>
        <a:bodyPr/>
        <a:lstStyle/>
        <a:p>
          <a:endParaRPr lang="en-US"/>
        </a:p>
      </dgm:t>
    </dgm:pt>
    <dgm:pt modelId="{02AB5EE7-7DCD-48E2-96CC-8C26D9A8E1B1}" type="sibTrans" cxnId="{B421EE04-8673-4D9C-AA25-FBE9DD9F5AC2}">
      <dgm:prSet/>
      <dgm:spPr/>
      <dgm:t>
        <a:bodyPr/>
        <a:lstStyle/>
        <a:p>
          <a:endParaRPr lang="en-US"/>
        </a:p>
      </dgm:t>
    </dgm:pt>
    <dgm:pt modelId="{198EB18F-755D-4C69-A1E2-2656301FB87A}">
      <dgm:prSet phldrT="[Text]"/>
      <dgm:spPr/>
      <dgm:t>
        <a:bodyPr/>
        <a:lstStyle/>
        <a:p>
          <a:r>
            <a:rPr lang="en-US" dirty="0"/>
            <a:t>2) Proliferation Phase</a:t>
          </a:r>
        </a:p>
      </dgm:t>
    </dgm:pt>
    <dgm:pt modelId="{754678F3-EEF8-4649-A27C-8CB1E45C6C66}" type="parTrans" cxnId="{AA75953F-15C5-4D8F-A093-4D790E259A24}">
      <dgm:prSet/>
      <dgm:spPr/>
      <dgm:t>
        <a:bodyPr/>
        <a:lstStyle/>
        <a:p>
          <a:endParaRPr lang="en-US"/>
        </a:p>
      </dgm:t>
    </dgm:pt>
    <dgm:pt modelId="{FC810357-D82F-4554-B0A3-11DEFDF20B1B}" type="sibTrans" cxnId="{AA75953F-15C5-4D8F-A093-4D790E259A24}">
      <dgm:prSet/>
      <dgm:spPr/>
      <dgm:t>
        <a:bodyPr/>
        <a:lstStyle/>
        <a:p>
          <a:endParaRPr lang="en-US"/>
        </a:p>
      </dgm:t>
    </dgm:pt>
    <dgm:pt modelId="{2E0A46EE-3EB7-4889-9C0E-DCD61236C273}">
      <dgm:prSet phldrT="[Text]"/>
      <dgm:spPr/>
      <dgm:t>
        <a:bodyPr/>
        <a:lstStyle/>
        <a:p>
          <a:r>
            <a:rPr lang="en-US" dirty="0"/>
            <a:t>Epithelialization</a:t>
          </a:r>
        </a:p>
      </dgm:t>
    </dgm:pt>
    <dgm:pt modelId="{E1568F59-963E-4A65-9F4F-D892A24ECE81}" type="parTrans" cxnId="{214D2F77-3A67-43BF-9DB2-DCF44DBA2BB5}">
      <dgm:prSet/>
      <dgm:spPr/>
      <dgm:t>
        <a:bodyPr/>
        <a:lstStyle/>
        <a:p>
          <a:endParaRPr lang="en-US"/>
        </a:p>
      </dgm:t>
    </dgm:pt>
    <dgm:pt modelId="{41F11209-27C1-451C-8670-FD9DD16DD4B5}" type="sibTrans" cxnId="{214D2F77-3A67-43BF-9DB2-DCF44DBA2BB5}">
      <dgm:prSet/>
      <dgm:spPr/>
      <dgm:t>
        <a:bodyPr/>
        <a:lstStyle/>
        <a:p>
          <a:endParaRPr lang="en-US"/>
        </a:p>
      </dgm:t>
    </dgm:pt>
    <dgm:pt modelId="{2749C4F0-B4FB-4ACE-ACBD-58ED95A28BFA}">
      <dgm:prSet phldrT="[Text]"/>
      <dgm:spPr/>
      <dgm:t>
        <a:bodyPr/>
        <a:lstStyle/>
        <a:p>
          <a:r>
            <a:rPr lang="en-US" dirty="0"/>
            <a:t>Wound Contraction</a:t>
          </a:r>
        </a:p>
      </dgm:t>
    </dgm:pt>
    <dgm:pt modelId="{D4FFAEEE-D0AE-4337-B35F-C28D71CA96D3}" type="parTrans" cxnId="{3EDB3049-F666-497A-806A-C13B1158A5ED}">
      <dgm:prSet/>
      <dgm:spPr/>
      <dgm:t>
        <a:bodyPr/>
        <a:lstStyle/>
        <a:p>
          <a:endParaRPr lang="en-US"/>
        </a:p>
      </dgm:t>
    </dgm:pt>
    <dgm:pt modelId="{82EDE3DF-9FB4-4AB4-A475-3E4F5C07322C}" type="sibTrans" cxnId="{3EDB3049-F666-497A-806A-C13B1158A5ED}">
      <dgm:prSet/>
      <dgm:spPr/>
      <dgm:t>
        <a:bodyPr/>
        <a:lstStyle/>
        <a:p>
          <a:endParaRPr lang="en-US"/>
        </a:p>
      </dgm:t>
    </dgm:pt>
    <dgm:pt modelId="{D1724777-010E-4E7B-A532-0EE2C8BAA3FE}">
      <dgm:prSet phldrT="[Text]"/>
      <dgm:spPr/>
      <dgm:t>
        <a:bodyPr/>
        <a:lstStyle/>
        <a:p>
          <a:r>
            <a:rPr lang="en-US" dirty="0"/>
            <a:t>3) Maturation Phase</a:t>
          </a:r>
        </a:p>
      </dgm:t>
    </dgm:pt>
    <dgm:pt modelId="{ED27E03B-9B06-42F9-B16D-8415CFF788B9}" type="parTrans" cxnId="{927ABF8A-DCF2-433B-AFFB-EB16740D78DF}">
      <dgm:prSet/>
      <dgm:spPr/>
      <dgm:t>
        <a:bodyPr/>
        <a:lstStyle/>
        <a:p>
          <a:endParaRPr lang="en-US"/>
        </a:p>
      </dgm:t>
    </dgm:pt>
    <dgm:pt modelId="{7354F00E-FD3B-4AB5-9708-0FA8D911BD42}" type="sibTrans" cxnId="{927ABF8A-DCF2-433B-AFFB-EB16740D78DF}">
      <dgm:prSet/>
      <dgm:spPr/>
      <dgm:t>
        <a:bodyPr/>
        <a:lstStyle/>
        <a:p>
          <a:endParaRPr lang="en-US"/>
        </a:p>
      </dgm:t>
    </dgm:pt>
    <dgm:pt modelId="{42E0764B-A865-4E24-9D30-FEA1A2C4B271}">
      <dgm:prSet phldrT="[Text]"/>
      <dgm:spPr/>
      <dgm:t>
        <a:bodyPr/>
        <a:lstStyle/>
        <a:p>
          <a:r>
            <a:rPr lang="en-US" dirty="0"/>
            <a:t>Collagen Synthesis/ </a:t>
          </a:r>
          <a:r>
            <a:rPr lang="en-US" dirty="0" err="1"/>
            <a:t>Lysis</a:t>
          </a:r>
          <a:endParaRPr lang="en-US" dirty="0"/>
        </a:p>
      </dgm:t>
    </dgm:pt>
    <dgm:pt modelId="{5E75A9C1-0D1C-4AF2-AD38-D833A5B73AF6}" type="parTrans" cxnId="{A7B801DF-1C1F-4876-AB5A-BDE3EA2DB3B3}">
      <dgm:prSet/>
      <dgm:spPr/>
      <dgm:t>
        <a:bodyPr/>
        <a:lstStyle/>
        <a:p>
          <a:endParaRPr lang="en-US"/>
        </a:p>
      </dgm:t>
    </dgm:pt>
    <dgm:pt modelId="{512AF097-6A22-4798-AC91-64858F14380A}" type="sibTrans" cxnId="{A7B801DF-1C1F-4876-AB5A-BDE3EA2DB3B3}">
      <dgm:prSet/>
      <dgm:spPr/>
      <dgm:t>
        <a:bodyPr/>
        <a:lstStyle/>
        <a:p>
          <a:endParaRPr lang="en-US"/>
        </a:p>
      </dgm:t>
    </dgm:pt>
    <dgm:pt modelId="{DB531973-BA56-4321-AD6A-5733431A66BC}">
      <dgm:prSet phldrT="[Text]"/>
      <dgm:spPr/>
      <dgm:t>
        <a:bodyPr/>
        <a:lstStyle/>
        <a:p>
          <a:r>
            <a:rPr lang="en-US" dirty="0"/>
            <a:t>Collagen fiber orientation</a:t>
          </a:r>
        </a:p>
      </dgm:t>
    </dgm:pt>
    <dgm:pt modelId="{4D90F269-2656-4801-BE82-003DBAA06EED}" type="parTrans" cxnId="{0E3865CC-21A1-4BF8-8A27-70B0066B4CA2}">
      <dgm:prSet/>
      <dgm:spPr/>
      <dgm:t>
        <a:bodyPr/>
        <a:lstStyle/>
        <a:p>
          <a:endParaRPr lang="en-US"/>
        </a:p>
      </dgm:t>
    </dgm:pt>
    <dgm:pt modelId="{A551F23A-6DE7-462C-9F86-0B73C9D206BD}" type="sibTrans" cxnId="{0E3865CC-21A1-4BF8-8A27-70B0066B4CA2}">
      <dgm:prSet/>
      <dgm:spPr/>
      <dgm:t>
        <a:bodyPr/>
        <a:lstStyle/>
        <a:p>
          <a:endParaRPr lang="en-US"/>
        </a:p>
      </dgm:t>
    </dgm:pt>
    <dgm:pt modelId="{D0D40D40-6AF8-46A1-B3E4-5FE316537C27}">
      <dgm:prSet phldrT="[Text]"/>
      <dgm:spPr/>
      <dgm:t>
        <a:bodyPr/>
        <a:lstStyle/>
        <a:p>
          <a:r>
            <a:rPr lang="en-US" dirty="0"/>
            <a:t>Vasodilation</a:t>
          </a:r>
        </a:p>
      </dgm:t>
    </dgm:pt>
    <dgm:pt modelId="{735DA151-DC76-4797-AB8A-281C755B7EFE}" type="parTrans" cxnId="{3D2709F6-1CED-461B-9483-87F7AADF5B14}">
      <dgm:prSet/>
      <dgm:spPr/>
      <dgm:t>
        <a:bodyPr/>
        <a:lstStyle/>
        <a:p>
          <a:endParaRPr lang="en-US"/>
        </a:p>
      </dgm:t>
    </dgm:pt>
    <dgm:pt modelId="{410A3F5B-288D-4D3E-B072-79AFA4606349}" type="sibTrans" cxnId="{3D2709F6-1CED-461B-9483-87F7AADF5B14}">
      <dgm:prSet/>
      <dgm:spPr/>
      <dgm:t>
        <a:bodyPr/>
        <a:lstStyle/>
        <a:p>
          <a:endParaRPr lang="en-US"/>
        </a:p>
      </dgm:t>
    </dgm:pt>
    <dgm:pt modelId="{D6B7022F-6356-4EBA-8756-5BAAAEBFC0AB}">
      <dgm:prSet phldrT="[Text]"/>
      <dgm:spPr/>
      <dgm:t>
        <a:bodyPr/>
        <a:lstStyle/>
        <a:p>
          <a:r>
            <a:rPr lang="en-US" dirty="0"/>
            <a:t>Clot formation</a:t>
          </a:r>
        </a:p>
      </dgm:t>
    </dgm:pt>
    <dgm:pt modelId="{CDD801EC-8190-456E-A19F-E8AD228D953B}" type="parTrans" cxnId="{F75146E4-4C07-4443-8534-70958F16362A}">
      <dgm:prSet/>
      <dgm:spPr/>
      <dgm:t>
        <a:bodyPr/>
        <a:lstStyle/>
        <a:p>
          <a:endParaRPr lang="en-US"/>
        </a:p>
      </dgm:t>
    </dgm:pt>
    <dgm:pt modelId="{886D276B-4A90-4C2A-899D-8FECE10D51A1}" type="sibTrans" cxnId="{F75146E4-4C07-4443-8534-70958F16362A}">
      <dgm:prSet/>
      <dgm:spPr/>
      <dgm:t>
        <a:bodyPr/>
        <a:lstStyle/>
        <a:p>
          <a:endParaRPr lang="en-US"/>
        </a:p>
      </dgm:t>
    </dgm:pt>
    <dgm:pt modelId="{F0C72B63-BCD3-4981-83F6-ED26F20593AC}">
      <dgm:prSet phldrT="[Text]"/>
      <dgm:spPr/>
      <dgm:t>
        <a:bodyPr/>
        <a:lstStyle/>
        <a:p>
          <a:r>
            <a:rPr lang="en-US" dirty="0"/>
            <a:t>Fibroplasia/ Collagen Formation</a:t>
          </a:r>
        </a:p>
      </dgm:t>
    </dgm:pt>
    <dgm:pt modelId="{3658D7F0-9CCD-4D30-B990-CA9E2F3FBC35}" type="parTrans" cxnId="{1A188D44-2C10-4FC8-91A0-13144D9D974A}">
      <dgm:prSet/>
      <dgm:spPr/>
      <dgm:t>
        <a:bodyPr/>
        <a:lstStyle/>
        <a:p>
          <a:endParaRPr lang="en-US"/>
        </a:p>
      </dgm:t>
    </dgm:pt>
    <dgm:pt modelId="{F7990DCD-5464-4131-A699-5D8BC22B9E05}" type="sibTrans" cxnId="{1A188D44-2C10-4FC8-91A0-13144D9D974A}">
      <dgm:prSet/>
      <dgm:spPr/>
      <dgm:t>
        <a:bodyPr/>
        <a:lstStyle/>
        <a:p>
          <a:endParaRPr lang="en-US"/>
        </a:p>
      </dgm:t>
    </dgm:pt>
    <dgm:pt modelId="{80BF89E7-03B4-461C-8710-F79302A794C2}">
      <dgm:prSet phldrT="[Text]"/>
      <dgm:spPr/>
      <dgm:t>
        <a:bodyPr/>
        <a:lstStyle/>
        <a:p>
          <a:r>
            <a:rPr lang="en-US" dirty="0"/>
            <a:t>Neovascularization</a:t>
          </a:r>
        </a:p>
      </dgm:t>
    </dgm:pt>
    <dgm:pt modelId="{569FDCF7-6FC6-4F17-A796-AAF65E68E80C}" type="parTrans" cxnId="{B1F6E808-E502-4F52-BDDB-33DBD8158B41}">
      <dgm:prSet/>
      <dgm:spPr/>
      <dgm:t>
        <a:bodyPr/>
        <a:lstStyle/>
        <a:p>
          <a:endParaRPr lang="en-US"/>
        </a:p>
      </dgm:t>
    </dgm:pt>
    <dgm:pt modelId="{8A1DB73A-838E-4004-B819-EC20E42D9824}" type="sibTrans" cxnId="{B1F6E808-E502-4F52-BDDB-33DBD8158B41}">
      <dgm:prSet/>
      <dgm:spPr/>
      <dgm:t>
        <a:bodyPr/>
        <a:lstStyle/>
        <a:p>
          <a:endParaRPr lang="en-US"/>
        </a:p>
      </dgm:t>
    </dgm:pt>
    <dgm:pt modelId="{4472034B-7BBC-4CE8-B51A-5AB9DC814527}">
      <dgm:prSet phldrT="[Text]"/>
      <dgm:spPr/>
      <dgm:t>
        <a:bodyPr/>
        <a:lstStyle/>
        <a:p>
          <a:r>
            <a:rPr lang="en-US" dirty="0"/>
            <a:t>Healed Injury</a:t>
          </a:r>
        </a:p>
      </dgm:t>
    </dgm:pt>
    <dgm:pt modelId="{CC193878-DE66-4AAD-B3F5-8A4AAAE3BAA3}" type="parTrans" cxnId="{167016E9-0FA9-420C-8A27-3E93171E6D0E}">
      <dgm:prSet/>
      <dgm:spPr/>
      <dgm:t>
        <a:bodyPr/>
        <a:lstStyle/>
        <a:p>
          <a:endParaRPr lang="en-US"/>
        </a:p>
      </dgm:t>
    </dgm:pt>
    <dgm:pt modelId="{ECCA6D2D-CCBF-459D-822C-DC070A8E29DD}" type="sibTrans" cxnId="{167016E9-0FA9-420C-8A27-3E93171E6D0E}">
      <dgm:prSet/>
      <dgm:spPr/>
      <dgm:t>
        <a:bodyPr/>
        <a:lstStyle/>
        <a:p>
          <a:endParaRPr lang="en-US"/>
        </a:p>
      </dgm:t>
    </dgm:pt>
    <dgm:pt modelId="{8C975CF5-2C46-4972-B0EF-8BF8D4A48D9F}" type="pres">
      <dgm:prSet presAssocID="{81668313-CB67-45E5-A7EE-30CE51EDF154}" presName="Name0" presStyleCnt="0">
        <dgm:presLayoutVars>
          <dgm:dir/>
          <dgm:resizeHandles val="exact"/>
        </dgm:presLayoutVars>
      </dgm:prSet>
      <dgm:spPr/>
    </dgm:pt>
    <dgm:pt modelId="{1CA3BAB3-CE05-4523-90C5-E167650C305F}" type="pres">
      <dgm:prSet presAssocID="{726A47B0-07D1-4A9E-84F2-48CE779850EA}" presName="node" presStyleLbl="node1" presStyleIdx="0" presStyleCnt="3">
        <dgm:presLayoutVars>
          <dgm:bulletEnabled val="1"/>
        </dgm:presLayoutVars>
      </dgm:prSet>
      <dgm:spPr/>
    </dgm:pt>
    <dgm:pt modelId="{8B26972E-ABEB-481B-B8FB-5AFE25C74B8A}" type="pres">
      <dgm:prSet presAssocID="{2E45A1E2-95F8-4807-A6C1-3516B5324BBD}" presName="sibTrans" presStyleCnt="0"/>
      <dgm:spPr/>
    </dgm:pt>
    <dgm:pt modelId="{84190DAF-02D1-4561-9122-95E6040393D1}" type="pres">
      <dgm:prSet presAssocID="{198EB18F-755D-4C69-A1E2-2656301FB87A}" presName="node" presStyleLbl="node1" presStyleIdx="1" presStyleCnt="3">
        <dgm:presLayoutVars>
          <dgm:bulletEnabled val="1"/>
        </dgm:presLayoutVars>
      </dgm:prSet>
      <dgm:spPr/>
    </dgm:pt>
    <dgm:pt modelId="{25697D65-6E44-4355-94F9-DBF29983109D}" type="pres">
      <dgm:prSet presAssocID="{FC810357-D82F-4554-B0A3-11DEFDF20B1B}" presName="sibTrans" presStyleCnt="0"/>
      <dgm:spPr/>
    </dgm:pt>
    <dgm:pt modelId="{F0D96775-63D9-4609-A2DF-A6E42AD5C25D}" type="pres">
      <dgm:prSet presAssocID="{D1724777-010E-4E7B-A532-0EE2C8BAA3FE}" presName="node" presStyleLbl="node1" presStyleIdx="2" presStyleCnt="3">
        <dgm:presLayoutVars>
          <dgm:bulletEnabled val="1"/>
        </dgm:presLayoutVars>
      </dgm:prSet>
      <dgm:spPr/>
    </dgm:pt>
  </dgm:ptLst>
  <dgm:cxnLst>
    <dgm:cxn modelId="{B42A8204-8A57-4397-980C-D67313E26F7D}" type="presOf" srcId="{D0D40D40-6AF8-46A1-B3E4-5FE316537C27}" destId="{1CA3BAB3-CE05-4523-90C5-E167650C305F}" srcOrd="0" destOrd="2" presId="urn:microsoft.com/office/officeart/2005/8/layout/hList6"/>
    <dgm:cxn modelId="{B421EE04-8673-4D9C-AA25-FBE9DD9F5AC2}" srcId="{726A47B0-07D1-4A9E-84F2-48CE779850EA}" destId="{34BC83C9-9E60-403A-9B06-17B6D977B876}" srcOrd="3" destOrd="0" parTransId="{92583B11-E131-44A3-8DD1-9C32E607683A}" sibTransId="{02AB5EE7-7DCD-48E2-96CC-8C26D9A8E1B1}"/>
    <dgm:cxn modelId="{B9CEDD05-197C-494B-9473-8022CDD696CC}" type="presOf" srcId="{81668313-CB67-45E5-A7EE-30CE51EDF154}" destId="{8C975CF5-2C46-4972-B0EF-8BF8D4A48D9F}" srcOrd="0" destOrd="0" presId="urn:microsoft.com/office/officeart/2005/8/layout/hList6"/>
    <dgm:cxn modelId="{B1F6E808-E502-4F52-BDDB-33DBD8158B41}" srcId="{198EB18F-755D-4C69-A1E2-2656301FB87A}" destId="{80BF89E7-03B4-461C-8710-F79302A794C2}" srcOrd="3" destOrd="0" parTransId="{569FDCF7-6FC6-4F17-A796-AAF65E68E80C}" sibTransId="{8A1DB73A-838E-4004-B819-EC20E42D9824}"/>
    <dgm:cxn modelId="{F700DF12-8400-4625-8A37-20CBACE96074}" type="presOf" srcId="{198EB18F-755D-4C69-A1E2-2656301FB87A}" destId="{84190DAF-02D1-4561-9122-95E6040393D1}" srcOrd="0" destOrd="0" presId="urn:microsoft.com/office/officeart/2005/8/layout/hList6"/>
    <dgm:cxn modelId="{162A8E2A-0617-420F-AF93-3F34D3912DED}" type="presOf" srcId="{D1724777-010E-4E7B-A532-0EE2C8BAA3FE}" destId="{F0D96775-63D9-4609-A2DF-A6E42AD5C25D}" srcOrd="0" destOrd="0" presId="urn:microsoft.com/office/officeart/2005/8/layout/hList6"/>
    <dgm:cxn modelId="{E0C74133-5C4E-4F5B-AE87-05E26576C2B3}" type="presOf" srcId="{726A47B0-07D1-4A9E-84F2-48CE779850EA}" destId="{1CA3BAB3-CE05-4523-90C5-E167650C305F}" srcOrd="0" destOrd="0" presId="urn:microsoft.com/office/officeart/2005/8/layout/hList6"/>
    <dgm:cxn modelId="{97075738-8030-4C7F-B8D9-2A2CE2012C60}" type="presOf" srcId="{42E0764B-A865-4E24-9D30-FEA1A2C4B271}" destId="{F0D96775-63D9-4609-A2DF-A6E42AD5C25D}" srcOrd="0" destOrd="1" presId="urn:microsoft.com/office/officeart/2005/8/layout/hList6"/>
    <dgm:cxn modelId="{AA75953F-15C5-4D8F-A093-4D790E259A24}" srcId="{81668313-CB67-45E5-A7EE-30CE51EDF154}" destId="{198EB18F-755D-4C69-A1E2-2656301FB87A}" srcOrd="1" destOrd="0" parTransId="{754678F3-EEF8-4649-A27C-8CB1E45C6C66}" sibTransId="{FC810357-D82F-4554-B0A3-11DEFDF20B1B}"/>
    <dgm:cxn modelId="{1A188D44-2C10-4FC8-91A0-13144D9D974A}" srcId="{198EB18F-755D-4C69-A1E2-2656301FB87A}" destId="{F0C72B63-BCD3-4981-83F6-ED26F20593AC}" srcOrd="1" destOrd="0" parTransId="{3658D7F0-9CCD-4D30-B990-CA9E2F3FBC35}" sibTransId="{F7990DCD-5464-4131-A699-5D8BC22B9E05}"/>
    <dgm:cxn modelId="{B8943D67-19CD-45A5-BC78-FE4BEA672619}" type="presOf" srcId="{1B149E06-86F6-49BC-A203-3E6BA26B5A44}" destId="{1CA3BAB3-CE05-4523-90C5-E167650C305F}" srcOrd="0" destOrd="1" presId="urn:microsoft.com/office/officeart/2005/8/layout/hList6"/>
    <dgm:cxn modelId="{3EDB3049-F666-497A-806A-C13B1158A5ED}" srcId="{198EB18F-755D-4C69-A1E2-2656301FB87A}" destId="{2749C4F0-B4FB-4ACE-ACBD-58ED95A28BFA}" srcOrd="2" destOrd="0" parTransId="{D4FFAEEE-D0AE-4337-B35F-C28D71CA96D3}" sibTransId="{82EDE3DF-9FB4-4AB4-A475-3E4F5C07322C}"/>
    <dgm:cxn modelId="{C1CDE376-DB71-401F-B9A8-8C3D13EF9894}" type="presOf" srcId="{4472034B-7BBC-4CE8-B51A-5AB9DC814527}" destId="{F0D96775-63D9-4609-A2DF-A6E42AD5C25D}" srcOrd="0" destOrd="3" presId="urn:microsoft.com/office/officeart/2005/8/layout/hList6"/>
    <dgm:cxn modelId="{214D2F77-3A67-43BF-9DB2-DCF44DBA2BB5}" srcId="{198EB18F-755D-4C69-A1E2-2656301FB87A}" destId="{2E0A46EE-3EB7-4889-9C0E-DCD61236C273}" srcOrd="0" destOrd="0" parTransId="{E1568F59-963E-4A65-9F4F-D892A24ECE81}" sibTransId="{41F11209-27C1-451C-8670-FD9DD16DD4B5}"/>
    <dgm:cxn modelId="{DB5C1259-EAF4-4321-9D89-FCE8941DD473}" type="presOf" srcId="{2749C4F0-B4FB-4ACE-ACBD-58ED95A28BFA}" destId="{84190DAF-02D1-4561-9122-95E6040393D1}" srcOrd="0" destOrd="3" presId="urn:microsoft.com/office/officeart/2005/8/layout/hList6"/>
    <dgm:cxn modelId="{927ABF8A-DCF2-433B-AFFB-EB16740D78DF}" srcId="{81668313-CB67-45E5-A7EE-30CE51EDF154}" destId="{D1724777-010E-4E7B-A532-0EE2C8BAA3FE}" srcOrd="2" destOrd="0" parTransId="{ED27E03B-9B06-42F9-B16D-8415CFF788B9}" sibTransId="{7354F00E-FD3B-4AB5-9708-0FA8D911BD42}"/>
    <dgm:cxn modelId="{690F4B92-4F9D-4E43-A270-3E8E10AA3B10}" type="presOf" srcId="{80BF89E7-03B4-461C-8710-F79302A794C2}" destId="{84190DAF-02D1-4561-9122-95E6040393D1}" srcOrd="0" destOrd="4" presId="urn:microsoft.com/office/officeart/2005/8/layout/hList6"/>
    <dgm:cxn modelId="{D4A70095-E165-486C-B9ED-E42C73D6F77C}" type="presOf" srcId="{F0C72B63-BCD3-4981-83F6-ED26F20593AC}" destId="{84190DAF-02D1-4561-9122-95E6040393D1}" srcOrd="0" destOrd="2" presId="urn:microsoft.com/office/officeart/2005/8/layout/hList6"/>
    <dgm:cxn modelId="{B4F389A1-15FE-4F36-8396-04D4B592E479}" srcId="{726A47B0-07D1-4A9E-84F2-48CE779850EA}" destId="{1B149E06-86F6-49BC-A203-3E6BA26B5A44}" srcOrd="0" destOrd="0" parTransId="{15EB787E-45F3-483C-9528-F38DC1785E74}" sibTransId="{7137E308-06F5-4A8C-A93B-A401900136F6}"/>
    <dgm:cxn modelId="{04F0D4B7-0337-4016-A375-6636D55BFA79}" srcId="{81668313-CB67-45E5-A7EE-30CE51EDF154}" destId="{726A47B0-07D1-4A9E-84F2-48CE779850EA}" srcOrd="0" destOrd="0" parTransId="{12CE3F26-A411-4640-AC90-090E9B55F687}" sibTransId="{2E45A1E2-95F8-4807-A6C1-3516B5324BBD}"/>
    <dgm:cxn modelId="{0E3865CC-21A1-4BF8-8A27-70B0066B4CA2}" srcId="{D1724777-010E-4E7B-A532-0EE2C8BAA3FE}" destId="{DB531973-BA56-4321-AD6A-5733431A66BC}" srcOrd="1" destOrd="0" parTransId="{4D90F269-2656-4801-BE82-003DBAA06EED}" sibTransId="{A551F23A-6DE7-462C-9F86-0B73C9D206BD}"/>
    <dgm:cxn modelId="{0EA09FCE-DE0C-47FF-96A1-DA8398E4B4E0}" type="presOf" srcId="{2E0A46EE-3EB7-4889-9C0E-DCD61236C273}" destId="{84190DAF-02D1-4561-9122-95E6040393D1}" srcOrd="0" destOrd="1" presId="urn:microsoft.com/office/officeart/2005/8/layout/hList6"/>
    <dgm:cxn modelId="{A7B801DF-1C1F-4876-AB5A-BDE3EA2DB3B3}" srcId="{D1724777-010E-4E7B-A532-0EE2C8BAA3FE}" destId="{42E0764B-A865-4E24-9D30-FEA1A2C4B271}" srcOrd="0" destOrd="0" parTransId="{5E75A9C1-0D1C-4AF2-AD38-D833A5B73AF6}" sibTransId="{512AF097-6A22-4798-AC91-64858F14380A}"/>
    <dgm:cxn modelId="{9261CAE2-135A-4621-9E6C-9B62119299E6}" type="presOf" srcId="{DB531973-BA56-4321-AD6A-5733431A66BC}" destId="{F0D96775-63D9-4609-A2DF-A6E42AD5C25D}" srcOrd="0" destOrd="2" presId="urn:microsoft.com/office/officeart/2005/8/layout/hList6"/>
    <dgm:cxn modelId="{6BF680E3-4646-4683-8DCF-FDA656D0DE6A}" type="presOf" srcId="{34BC83C9-9E60-403A-9B06-17B6D977B876}" destId="{1CA3BAB3-CE05-4523-90C5-E167650C305F}" srcOrd="0" destOrd="4" presId="urn:microsoft.com/office/officeart/2005/8/layout/hList6"/>
    <dgm:cxn modelId="{F75146E4-4C07-4443-8534-70958F16362A}" srcId="{726A47B0-07D1-4A9E-84F2-48CE779850EA}" destId="{D6B7022F-6356-4EBA-8756-5BAAAEBFC0AB}" srcOrd="2" destOrd="0" parTransId="{CDD801EC-8190-456E-A19F-E8AD228D953B}" sibTransId="{886D276B-4A90-4C2A-899D-8FECE10D51A1}"/>
    <dgm:cxn modelId="{087A22E5-74BD-4D2C-A49C-0C47FE904BC0}" type="presOf" srcId="{D6B7022F-6356-4EBA-8756-5BAAAEBFC0AB}" destId="{1CA3BAB3-CE05-4523-90C5-E167650C305F}" srcOrd="0" destOrd="3" presId="urn:microsoft.com/office/officeart/2005/8/layout/hList6"/>
    <dgm:cxn modelId="{167016E9-0FA9-420C-8A27-3E93171E6D0E}" srcId="{D1724777-010E-4E7B-A532-0EE2C8BAA3FE}" destId="{4472034B-7BBC-4CE8-B51A-5AB9DC814527}" srcOrd="2" destOrd="0" parTransId="{CC193878-DE66-4AAD-B3F5-8A4AAAE3BAA3}" sibTransId="{ECCA6D2D-CCBF-459D-822C-DC070A8E29DD}"/>
    <dgm:cxn modelId="{3D2709F6-1CED-461B-9483-87F7AADF5B14}" srcId="{726A47B0-07D1-4A9E-84F2-48CE779850EA}" destId="{D0D40D40-6AF8-46A1-B3E4-5FE316537C27}" srcOrd="1" destOrd="0" parTransId="{735DA151-DC76-4797-AB8A-281C755B7EFE}" sibTransId="{410A3F5B-288D-4D3E-B072-79AFA4606349}"/>
    <dgm:cxn modelId="{F384E579-F2AE-4676-86A2-1099187AD8D9}" type="presParOf" srcId="{8C975CF5-2C46-4972-B0EF-8BF8D4A48D9F}" destId="{1CA3BAB3-CE05-4523-90C5-E167650C305F}" srcOrd="0" destOrd="0" presId="urn:microsoft.com/office/officeart/2005/8/layout/hList6"/>
    <dgm:cxn modelId="{B4A472FE-C019-40A7-891A-E8BF89430BFB}" type="presParOf" srcId="{8C975CF5-2C46-4972-B0EF-8BF8D4A48D9F}" destId="{8B26972E-ABEB-481B-B8FB-5AFE25C74B8A}" srcOrd="1" destOrd="0" presId="urn:microsoft.com/office/officeart/2005/8/layout/hList6"/>
    <dgm:cxn modelId="{1B20F343-C511-4DF3-BEAA-B2379A07AE0A}" type="presParOf" srcId="{8C975CF5-2C46-4972-B0EF-8BF8D4A48D9F}" destId="{84190DAF-02D1-4561-9122-95E6040393D1}" srcOrd="2" destOrd="0" presId="urn:microsoft.com/office/officeart/2005/8/layout/hList6"/>
    <dgm:cxn modelId="{36433C17-5800-48BD-875B-F3FCF1624CC4}" type="presParOf" srcId="{8C975CF5-2C46-4972-B0EF-8BF8D4A48D9F}" destId="{25697D65-6E44-4355-94F9-DBF29983109D}" srcOrd="3" destOrd="0" presId="urn:microsoft.com/office/officeart/2005/8/layout/hList6"/>
    <dgm:cxn modelId="{03A5AD85-6A27-49FF-B7DD-1736BBF3BD1F}" type="presParOf" srcId="{8C975CF5-2C46-4972-B0EF-8BF8D4A48D9F}" destId="{F0D96775-63D9-4609-A2DF-A6E42AD5C25D}"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BAB3-CE05-4523-90C5-E167650C305F}">
      <dsp:nvSpPr>
        <dsp:cNvPr id="0" name=""/>
        <dsp:cNvSpPr/>
      </dsp:nvSpPr>
      <dsp:spPr>
        <a:xfrm rot="16200000">
          <a:off x="-798834" y="799802"/>
          <a:ext cx="4114800" cy="2515195"/>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615" bIns="0" numCol="1" spcCol="1270" anchor="t" anchorCtr="0">
          <a:noAutofit/>
        </a:bodyPr>
        <a:lstStyle/>
        <a:p>
          <a:pPr marL="0" lvl="0" indent="0" algn="l" defTabSz="1066800">
            <a:lnSpc>
              <a:spcPct val="90000"/>
            </a:lnSpc>
            <a:spcBef>
              <a:spcPct val="0"/>
            </a:spcBef>
            <a:spcAft>
              <a:spcPct val="35000"/>
            </a:spcAft>
            <a:buNone/>
          </a:pPr>
          <a:r>
            <a:rPr lang="en-US" sz="2400" kern="1200" dirty="0"/>
            <a:t>1)  Inflammatory Phase</a:t>
          </a:r>
        </a:p>
        <a:p>
          <a:pPr marL="171450" lvl="1" indent="-171450" algn="l" defTabSz="844550">
            <a:lnSpc>
              <a:spcPct val="90000"/>
            </a:lnSpc>
            <a:spcBef>
              <a:spcPct val="0"/>
            </a:spcBef>
            <a:spcAft>
              <a:spcPct val="15000"/>
            </a:spcAft>
            <a:buChar char="•"/>
          </a:pPr>
          <a:r>
            <a:rPr lang="en-US" sz="1900" kern="1200" dirty="0"/>
            <a:t>Vasoconstriction</a:t>
          </a:r>
        </a:p>
        <a:p>
          <a:pPr marL="171450" lvl="1" indent="-171450" algn="l" defTabSz="844550">
            <a:lnSpc>
              <a:spcPct val="90000"/>
            </a:lnSpc>
            <a:spcBef>
              <a:spcPct val="0"/>
            </a:spcBef>
            <a:spcAft>
              <a:spcPct val="15000"/>
            </a:spcAft>
            <a:buChar char="•"/>
          </a:pPr>
          <a:r>
            <a:rPr lang="en-US" sz="1900" kern="1200" dirty="0"/>
            <a:t>Vasodilation</a:t>
          </a:r>
        </a:p>
        <a:p>
          <a:pPr marL="171450" lvl="1" indent="-171450" algn="l" defTabSz="844550">
            <a:lnSpc>
              <a:spcPct val="90000"/>
            </a:lnSpc>
            <a:spcBef>
              <a:spcPct val="0"/>
            </a:spcBef>
            <a:spcAft>
              <a:spcPct val="15000"/>
            </a:spcAft>
            <a:buChar char="•"/>
          </a:pPr>
          <a:r>
            <a:rPr lang="en-US" sz="1900" kern="1200" dirty="0"/>
            <a:t>Clot formation</a:t>
          </a:r>
        </a:p>
        <a:p>
          <a:pPr marL="171450" lvl="1" indent="-171450" algn="l" defTabSz="844550">
            <a:lnSpc>
              <a:spcPct val="90000"/>
            </a:lnSpc>
            <a:spcBef>
              <a:spcPct val="0"/>
            </a:spcBef>
            <a:spcAft>
              <a:spcPct val="15000"/>
            </a:spcAft>
            <a:buChar char="•"/>
          </a:pPr>
          <a:r>
            <a:rPr lang="en-US" sz="1900" kern="1200" dirty="0"/>
            <a:t>Phagocytosis</a:t>
          </a:r>
        </a:p>
      </dsp:txBody>
      <dsp:txXfrm rot="5400000">
        <a:off x="969" y="822959"/>
        <a:ext cx="2515195" cy="2468880"/>
      </dsp:txXfrm>
    </dsp:sp>
    <dsp:sp modelId="{84190DAF-02D1-4561-9122-95E6040393D1}">
      <dsp:nvSpPr>
        <dsp:cNvPr id="0" name=""/>
        <dsp:cNvSpPr/>
      </dsp:nvSpPr>
      <dsp:spPr>
        <a:xfrm rot="16200000">
          <a:off x="1905000" y="799802"/>
          <a:ext cx="4114800" cy="2515195"/>
        </a:xfrm>
        <a:prstGeom prst="flowChartManualOperati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615" bIns="0" numCol="1" spcCol="1270" anchor="t" anchorCtr="0">
          <a:noAutofit/>
        </a:bodyPr>
        <a:lstStyle/>
        <a:p>
          <a:pPr marL="0" lvl="0" indent="0" algn="l" defTabSz="1066800">
            <a:lnSpc>
              <a:spcPct val="90000"/>
            </a:lnSpc>
            <a:spcBef>
              <a:spcPct val="0"/>
            </a:spcBef>
            <a:spcAft>
              <a:spcPct val="35000"/>
            </a:spcAft>
            <a:buNone/>
          </a:pPr>
          <a:r>
            <a:rPr lang="en-US" sz="2400" kern="1200" dirty="0"/>
            <a:t>2) Proliferation Phase</a:t>
          </a:r>
        </a:p>
        <a:p>
          <a:pPr marL="171450" lvl="1" indent="-171450" algn="l" defTabSz="844550">
            <a:lnSpc>
              <a:spcPct val="90000"/>
            </a:lnSpc>
            <a:spcBef>
              <a:spcPct val="0"/>
            </a:spcBef>
            <a:spcAft>
              <a:spcPct val="15000"/>
            </a:spcAft>
            <a:buChar char="•"/>
          </a:pPr>
          <a:r>
            <a:rPr lang="en-US" sz="1900" kern="1200" dirty="0"/>
            <a:t>Epithelialization</a:t>
          </a:r>
        </a:p>
        <a:p>
          <a:pPr marL="171450" lvl="1" indent="-171450" algn="l" defTabSz="844550">
            <a:lnSpc>
              <a:spcPct val="90000"/>
            </a:lnSpc>
            <a:spcBef>
              <a:spcPct val="0"/>
            </a:spcBef>
            <a:spcAft>
              <a:spcPct val="15000"/>
            </a:spcAft>
            <a:buChar char="•"/>
          </a:pPr>
          <a:r>
            <a:rPr lang="en-US" sz="1900" kern="1200" dirty="0"/>
            <a:t>Fibroplasia/ Collagen Formation</a:t>
          </a:r>
        </a:p>
        <a:p>
          <a:pPr marL="171450" lvl="1" indent="-171450" algn="l" defTabSz="844550">
            <a:lnSpc>
              <a:spcPct val="90000"/>
            </a:lnSpc>
            <a:spcBef>
              <a:spcPct val="0"/>
            </a:spcBef>
            <a:spcAft>
              <a:spcPct val="15000"/>
            </a:spcAft>
            <a:buChar char="•"/>
          </a:pPr>
          <a:r>
            <a:rPr lang="en-US" sz="1900" kern="1200" dirty="0"/>
            <a:t>Wound Contraction</a:t>
          </a:r>
        </a:p>
        <a:p>
          <a:pPr marL="171450" lvl="1" indent="-171450" algn="l" defTabSz="844550">
            <a:lnSpc>
              <a:spcPct val="90000"/>
            </a:lnSpc>
            <a:spcBef>
              <a:spcPct val="0"/>
            </a:spcBef>
            <a:spcAft>
              <a:spcPct val="15000"/>
            </a:spcAft>
            <a:buChar char="•"/>
          </a:pPr>
          <a:r>
            <a:rPr lang="en-US" sz="1900" kern="1200" dirty="0"/>
            <a:t>Neovascularization</a:t>
          </a:r>
        </a:p>
      </dsp:txBody>
      <dsp:txXfrm rot="5400000">
        <a:off x="2704803" y="822959"/>
        <a:ext cx="2515195" cy="2468880"/>
      </dsp:txXfrm>
    </dsp:sp>
    <dsp:sp modelId="{F0D96775-63D9-4609-A2DF-A6E42AD5C25D}">
      <dsp:nvSpPr>
        <dsp:cNvPr id="0" name=""/>
        <dsp:cNvSpPr/>
      </dsp:nvSpPr>
      <dsp:spPr>
        <a:xfrm rot="16200000">
          <a:off x="4608834" y="799802"/>
          <a:ext cx="4114800" cy="2515195"/>
        </a:xfrm>
        <a:prstGeom prst="flowChartManualOperati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615" bIns="0" numCol="1" spcCol="1270" anchor="t" anchorCtr="0">
          <a:noAutofit/>
        </a:bodyPr>
        <a:lstStyle/>
        <a:p>
          <a:pPr marL="0" lvl="0" indent="0" algn="l" defTabSz="1066800">
            <a:lnSpc>
              <a:spcPct val="90000"/>
            </a:lnSpc>
            <a:spcBef>
              <a:spcPct val="0"/>
            </a:spcBef>
            <a:spcAft>
              <a:spcPct val="35000"/>
            </a:spcAft>
            <a:buNone/>
          </a:pPr>
          <a:r>
            <a:rPr lang="en-US" sz="2400" kern="1200" dirty="0"/>
            <a:t>3) Maturation Phase</a:t>
          </a:r>
        </a:p>
        <a:p>
          <a:pPr marL="171450" lvl="1" indent="-171450" algn="l" defTabSz="844550">
            <a:lnSpc>
              <a:spcPct val="90000"/>
            </a:lnSpc>
            <a:spcBef>
              <a:spcPct val="0"/>
            </a:spcBef>
            <a:spcAft>
              <a:spcPct val="15000"/>
            </a:spcAft>
            <a:buChar char="•"/>
          </a:pPr>
          <a:r>
            <a:rPr lang="en-US" sz="1900" kern="1200" dirty="0"/>
            <a:t>Collagen Synthesis/ </a:t>
          </a:r>
          <a:r>
            <a:rPr lang="en-US" sz="1900" kern="1200" dirty="0" err="1"/>
            <a:t>Lysis</a:t>
          </a:r>
          <a:endParaRPr lang="en-US" sz="1900" kern="1200" dirty="0"/>
        </a:p>
        <a:p>
          <a:pPr marL="171450" lvl="1" indent="-171450" algn="l" defTabSz="844550">
            <a:lnSpc>
              <a:spcPct val="90000"/>
            </a:lnSpc>
            <a:spcBef>
              <a:spcPct val="0"/>
            </a:spcBef>
            <a:spcAft>
              <a:spcPct val="15000"/>
            </a:spcAft>
            <a:buChar char="•"/>
          </a:pPr>
          <a:r>
            <a:rPr lang="en-US" sz="1900" kern="1200" dirty="0"/>
            <a:t>Collagen fiber orientation</a:t>
          </a:r>
        </a:p>
        <a:p>
          <a:pPr marL="171450" lvl="1" indent="-171450" algn="l" defTabSz="844550">
            <a:lnSpc>
              <a:spcPct val="90000"/>
            </a:lnSpc>
            <a:spcBef>
              <a:spcPct val="0"/>
            </a:spcBef>
            <a:spcAft>
              <a:spcPct val="15000"/>
            </a:spcAft>
            <a:buChar char="•"/>
          </a:pPr>
          <a:r>
            <a:rPr lang="en-US" sz="1900" kern="1200" dirty="0"/>
            <a:t>Healed Injury</a:t>
          </a:r>
        </a:p>
      </dsp:txBody>
      <dsp:txXfrm rot="5400000">
        <a:off x="5408637" y="822959"/>
        <a:ext cx="2515195" cy="246888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48FF82-B078-4151-B135-F89D9D33298D}"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8FF82-B078-4151-B135-F89D9D33298D}"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8FF82-B078-4151-B135-F89D9D33298D}"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48FF82-B078-4151-B135-F89D9D33298D}"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8FF82-B078-4151-B135-F89D9D33298D}"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48FF82-B078-4151-B135-F89D9D33298D}"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48FF82-B078-4151-B135-F89D9D33298D}"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8FF82-B078-4151-B135-F89D9D33298D}"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8FF82-B078-4151-B135-F89D9D33298D}"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48FF82-B078-4151-B135-F89D9D33298D}"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48FF82-B078-4151-B135-F89D9D33298D}"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4C23D-E119-4BE2-AE7A-1FEC230DE6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8FF82-B078-4151-B135-F89D9D33298D}" type="datetimeFigureOut">
              <a:rPr lang="en-US" smtClean="0"/>
              <a:pPr/>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4C23D-E119-4BE2-AE7A-1FEC230DE6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WOUND  </a:t>
            </a:r>
          </a:p>
        </p:txBody>
      </p:sp>
      <p:sp>
        <p:nvSpPr>
          <p:cNvPr id="3" name="Subtitle 2"/>
          <p:cNvSpPr>
            <a:spLocks noGrp="1"/>
          </p:cNvSpPr>
          <p:nvPr>
            <p:ph type="subTitle" idx="1"/>
          </p:nvPr>
        </p:nvSpPr>
        <p:spPr>
          <a:xfrm>
            <a:off x="1571604" y="4643446"/>
            <a:ext cx="6400800" cy="1752600"/>
          </a:xfrm>
        </p:spPr>
        <p:txBody>
          <a:bodyPr>
            <a:noAutofit/>
          </a:bodyPr>
          <a:lstStyle/>
          <a:p>
            <a:pPr algn="ctr">
              <a:spcBef>
                <a:spcPct val="0"/>
              </a:spcBef>
            </a:pPr>
            <a:r>
              <a:rPr lang="en-IN" sz="2000" dirty="0">
                <a:solidFill>
                  <a:srgbClr val="111111"/>
                </a:solidFill>
                <a:cs typeface="Arial" charset="0"/>
              </a:rPr>
              <a:t>Dr. Santosh Dobhal</a:t>
            </a:r>
          </a:p>
          <a:p>
            <a:pPr algn="ctr">
              <a:spcBef>
                <a:spcPct val="0"/>
              </a:spcBef>
            </a:pPr>
            <a:r>
              <a:rPr lang="en-IN" sz="2000" dirty="0">
                <a:solidFill>
                  <a:srgbClr val="111111"/>
                </a:solidFill>
                <a:cs typeface="Arial" charset="0"/>
              </a:rPr>
              <a:t>Dept. Of Cardiovascular &amp; Respiratory Physiotherapy</a:t>
            </a:r>
          </a:p>
          <a:p>
            <a:pPr algn="ctr">
              <a:spcBef>
                <a:spcPct val="0"/>
              </a:spcBef>
            </a:pPr>
            <a:r>
              <a:rPr lang="en-IN" sz="2000" dirty="0">
                <a:solidFill>
                  <a:srgbClr val="111111"/>
                </a:solidFill>
                <a:cs typeface="Arial" charset="0"/>
              </a:rPr>
              <a:t>MGM Institute Of Physiotherapy </a:t>
            </a:r>
          </a:p>
          <a:p>
            <a:pPr algn="ctr">
              <a:spcBef>
                <a:spcPct val="0"/>
              </a:spcBef>
            </a:pPr>
            <a:r>
              <a:rPr lang="en-IN" sz="2000" dirty="0" err="1">
                <a:solidFill>
                  <a:srgbClr val="111111"/>
                </a:solidFill>
                <a:cs typeface="Arial" charset="0"/>
              </a:rPr>
              <a:t>Chh</a:t>
            </a:r>
            <a:r>
              <a:rPr lang="en-IN" sz="2000" dirty="0">
                <a:solidFill>
                  <a:srgbClr val="111111"/>
                </a:solidFill>
                <a:cs typeface="Arial" charset="0"/>
              </a:rPr>
              <a:t>. </a:t>
            </a:r>
            <a:r>
              <a:rPr lang="en-IN" sz="2000" dirty="0" err="1">
                <a:solidFill>
                  <a:srgbClr val="111111"/>
                </a:solidFill>
                <a:cs typeface="Arial" charset="0"/>
              </a:rPr>
              <a:t>Sambhajinagar</a:t>
            </a:r>
            <a:endParaRPr lang="en-US" sz="2000" dirty="0">
              <a:solidFill>
                <a:srgbClr val="111111"/>
              </a:solidFill>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228600" y="0"/>
            <a:ext cx="8915400" cy="64533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Stages of wound healing</a:t>
            </a: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pPr algn="just">
              <a:buNone/>
            </a:pPr>
            <a:r>
              <a:rPr lang="en-US" sz="2800" b="1" dirty="0"/>
              <a:t>Inflammatory Phase – </a:t>
            </a:r>
          </a:p>
          <a:p>
            <a:pPr algn="just"/>
            <a:r>
              <a:rPr lang="en-US" sz="2800" dirty="0"/>
              <a:t>Inflammation occurs when the damaged endothelial cells release cytokines that increase the circulating lymphocytes.</a:t>
            </a:r>
          </a:p>
          <a:p>
            <a:pPr algn="just"/>
            <a:r>
              <a:rPr lang="en-US" sz="2800" dirty="0"/>
              <a:t>Histamine, serotonin, and </a:t>
            </a:r>
            <a:r>
              <a:rPr lang="en-US" sz="2800" dirty="0" err="1"/>
              <a:t>kinins</a:t>
            </a:r>
            <a:r>
              <a:rPr lang="en-US" sz="2800" dirty="0"/>
              <a:t> cause vessel contraction (thromboxane), decrease in blood loss, and act as chemotactic factors for neutrophils, the most abundant cells in the initial 24 hour period.</a:t>
            </a:r>
          </a:p>
          <a:p>
            <a:pPr algn="just"/>
            <a:endParaRPr lang="en-US" sz="2800" dirty="0"/>
          </a:p>
        </p:txBody>
      </p:sp>
      <p:sp>
        <p:nvSpPr>
          <p:cNvPr id="6" name="Slide Number Placeholder 5"/>
          <p:cNvSpPr>
            <a:spLocks noGrp="1"/>
          </p:cNvSpPr>
          <p:nvPr>
            <p:ph type="sldNum" sz="quarter" idx="12"/>
          </p:nvPr>
        </p:nvSpPr>
        <p:spPr/>
        <p:txBody>
          <a:bodyPr/>
          <a:lstStyle/>
          <a:p>
            <a:fld id="{AE5D2EA4-2E34-434C-83C3-4AC2FAEC1186}" type="slidenum">
              <a:rPr lang="en-US" smtClean="0"/>
              <a:pPr/>
              <a:t>11</a:t>
            </a:fld>
            <a:endParaRPr lang="en-US"/>
          </a:p>
        </p:txBody>
      </p:sp>
    </p:spTree>
    <p:extLst>
      <p:ext uri="{BB962C8B-B14F-4D97-AF65-F5344CB8AC3E}">
        <p14:creationId xmlns:p14="http://schemas.microsoft.com/office/powerpoint/2010/main" val="289613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fontScale="92500" lnSpcReduction="20000"/>
          </a:bodyPr>
          <a:lstStyle/>
          <a:p>
            <a:pPr algn="just">
              <a:buNone/>
            </a:pPr>
            <a:r>
              <a:rPr lang="en-US" sz="2400" b="1" dirty="0"/>
              <a:t>Proliferative Phase – </a:t>
            </a:r>
          </a:p>
          <a:p>
            <a:pPr algn="just"/>
            <a:r>
              <a:rPr lang="en-US" sz="2400" dirty="0"/>
              <a:t>It occurs next after the neutrophils have removed cellular debris and release further cytokines acting as attracting agents for macrophages.</a:t>
            </a:r>
          </a:p>
          <a:p>
            <a:pPr algn="just"/>
            <a:r>
              <a:rPr lang="en-US" sz="2400" b="1" dirty="0"/>
              <a:t>Fibroblasts </a:t>
            </a:r>
            <a:r>
              <a:rPr lang="en-US" sz="2400" dirty="0"/>
              <a:t>now migrate into the wound and secrete collagen type III.</a:t>
            </a:r>
          </a:p>
          <a:p>
            <a:pPr algn="just"/>
            <a:r>
              <a:rPr lang="en-US" sz="2400" dirty="0"/>
              <a:t>Angiogenesis occurs by 48 hrs.</a:t>
            </a:r>
          </a:p>
          <a:p>
            <a:pPr algn="just"/>
            <a:r>
              <a:rPr lang="en-US" sz="2400" b="1" dirty="0"/>
              <a:t>Collagen fiber </a:t>
            </a:r>
            <a:r>
              <a:rPr lang="en-US" sz="2400" dirty="0"/>
              <a:t>production normally begins around the fifth day after injury</a:t>
            </a:r>
          </a:p>
          <a:p>
            <a:pPr algn="just"/>
            <a:r>
              <a:rPr lang="en-US" sz="2400" dirty="0"/>
              <a:t>The secretion of collagen, macrophage remodeling and secretion, and angiogenesis continues for up to 3 weeks.</a:t>
            </a:r>
          </a:p>
          <a:p>
            <a:pPr algn="just"/>
            <a:r>
              <a:rPr lang="en-US" sz="2400" dirty="0"/>
              <a:t>The greatest increase in wound strength occurs during this phase.</a:t>
            </a:r>
          </a:p>
        </p:txBody>
      </p:sp>
      <p:sp>
        <p:nvSpPr>
          <p:cNvPr id="6" name="Slide Number Placeholder 5"/>
          <p:cNvSpPr>
            <a:spLocks noGrp="1"/>
          </p:cNvSpPr>
          <p:nvPr>
            <p:ph type="sldNum" sz="quarter" idx="12"/>
          </p:nvPr>
        </p:nvSpPr>
        <p:spPr/>
        <p:txBody>
          <a:bodyPr/>
          <a:lstStyle/>
          <a:p>
            <a:fld id="{AE5D2EA4-2E34-434C-83C3-4AC2FAEC1186}" type="slidenum">
              <a:rPr lang="en-US" smtClean="0"/>
              <a:pPr/>
              <a:t>12</a:t>
            </a:fld>
            <a:endParaRPr lang="en-US"/>
          </a:p>
        </p:txBody>
      </p:sp>
    </p:spTree>
    <p:extLst>
      <p:ext uri="{BB962C8B-B14F-4D97-AF65-F5344CB8AC3E}">
        <p14:creationId xmlns:p14="http://schemas.microsoft.com/office/powerpoint/2010/main" val="89503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pPr>
              <a:buNone/>
            </a:pPr>
            <a:r>
              <a:rPr lang="en-US" sz="2400" b="1" dirty="0"/>
              <a:t>Maturation Phase – </a:t>
            </a:r>
          </a:p>
          <a:p>
            <a:r>
              <a:rPr lang="en-US" sz="2400" dirty="0"/>
              <a:t>It is the final phase and starts from the 3</a:t>
            </a:r>
            <a:r>
              <a:rPr lang="en-US" sz="2400" baseline="30000" dirty="0"/>
              <a:t>rd</a:t>
            </a:r>
            <a:r>
              <a:rPr lang="en-US" sz="2400" dirty="0"/>
              <a:t> week and continues for up to 9 – 12 months.</a:t>
            </a:r>
          </a:p>
          <a:p>
            <a:r>
              <a:rPr lang="en-US" sz="2400" dirty="0"/>
              <a:t>This is where collagen type III is converted to collagen I, and the tensile strength continues to increase up to 80 % of normal tissue.</a:t>
            </a:r>
          </a:p>
        </p:txBody>
      </p:sp>
      <p:sp>
        <p:nvSpPr>
          <p:cNvPr id="6" name="Slide Number Placeholder 5"/>
          <p:cNvSpPr>
            <a:spLocks noGrp="1"/>
          </p:cNvSpPr>
          <p:nvPr>
            <p:ph type="sldNum" sz="quarter" idx="12"/>
          </p:nvPr>
        </p:nvSpPr>
        <p:spPr/>
        <p:txBody>
          <a:bodyPr/>
          <a:lstStyle/>
          <a:p>
            <a:fld id="{AE5D2EA4-2E34-434C-83C3-4AC2FAEC1186}" type="slidenum">
              <a:rPr lang="en-US" smtClean="0"/>
              <a:pPr/>
              <a:t>13</a:t>
            </a:fld>
            <a:endParaRPr lang="en-US"/>
          </a:p>
        </p:txBody>
      </p:sp>
    </p:spTree>
    <p:extLst>
      <p:ext uri="{BB962C8B-B14F-4D97-AF65-F5344CB8AC3E}">
        <p14:creationId xmlns:p14="http://schemas.microsoft.com/office/powerpoint/2010/main" val="389782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Healing</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79993534"/>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AE5D2EA4-2E34-434C-83C3-4AC2FAEC1186}" type="slidenum">
              <a:rPr lang="en-US" smtClean="0"/>
              <a:pPr/>
              <a:t>14</a:t>
            </a:fld>
            <a:endParaRPr lang="en-US"/>
          </a:p>
        </p:txBody>
      </p:sp>
    </p:spTree>
    <p:extLst>
      <p:ext uri="{BB962C8B-B14F-4D97-AF65-F5344CB8AC3E}">
        <p14:creationId xmlns:p14="http://schemas.microsoft.com/office/powerpoint/2010/main" val="101003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0" y="0"/>
            <a:ext cx="9129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3DBD-ADE3-3D89-7399-512447B8A25E}"/>
              </a:ext>
            </a:extLst>
          </p:cNvPr>
          <p:cNvSpPr>
            <a:spLocks noGrp="1"/>
          </p:cNvSpPr>
          <p:nvPr>
            <p:ph type="title"/>
          </p:nvPr>
        </p:nvSpPr>
        <p:spPr/>
        <p:txBody>
          <a:bodyPr/>
          <a:lstStyle/>
          <a:p>
            <a:r>
              <a:rPr lang="en-US" dirty="0"/>
              <a:t>Wound </a:t>
            </a:r>
            <a:r>
              <a:rPr lang="en-US" dirty="0" err="1"/>
              <a:t>Assesswent</a:t>
            </a:r>
            <a:r>
              <a:rPr lang="en-US" dirty="0"/>
              <a:t> </a:t>
            </a:r>
            <a:endParaRPr lang="en-IN" dirty="0"/>
          </a:p>
        </p:txBody>
      </p:sp>
      <p:sp>
        <p:nvSpPr>
          <p:cNvPr id="3" name="Content Placeholder 2">
            <a:extLst>
              <a:ext uri="{FF2B5EF4-FFF2-40B4-BE49-F238E27FC236}">
                <a16:creationId xmlns:a16="http://schemas.microsoft.com/office/drawing/2014/main" id="{65285FC6-B589-0FEB-DDB0-594CA07BCE20}"/>
              </a:ext>
            </a:extLst>
          </p:cNvPr>
          <p:cNvSpPr>
            <a:spLocks noGrp="1"/>
          </p:cNvSpPr>
          <p:nvPr>
            <p:ph idx="1"/>
          </p:nvPr>
        </p:nvSpPr>
        <p:spPr/>
        <p:txBody>
          <a:bodyPr>
            <a:normAutofit lnSpcReduction="10000"/>
          </a:bodyPr>
          <a:lstStyle/>
          <a:p>
            <a:r>
              <a:rPr lang="en-US" dirty="0"/>
              <a:t>Location </a:t>
            </a:r>
          </a:p>
          <a:p>
            <a:r>
              <a:rPr lang="en-US" dirty="0"/>
              <a:t>Shape </a:t>
            </a:r>
          </a:p>
          <a:p>
            <a:r>
              <a:rPr lang="en-US" dirty="0"/>
              <a:t>Size </a:t>
            </a:r>
          </a:p>
          <a:p>
            <a:r>
              <a:rPr lang="en-US" dirty="0"/>
              <a:t>Depth – sterile cotton tipped applicator into the wound </a:t>
            </a:r>
          </a:p>
          <a:p>
            <a:r>
              <a:rPr lang="en-US" dirty="0"/>
              <a:t>Undermining – area under intact skin </a:t>
            </a:r>
          </a:p>
          <a:p>
            <a:r>
              <a:rPr lang="en-US" dirty="0"/>
              <a:t>Wound bed </a:t>
            </a:r>
          </a:p>
          <a:p>
            <a:r>
              <a:rPr lang="en-US" dirty="0"/>
              <a:t>Wound Edges </a:t>
            </a:r>
          </a:p>
          <a:p>
            <a:endParaRPr lang="en-IN" dirty="0"/>
          </a:p>
        </p:txBody>
      </p:sp>
    </p:spTree>
    <p:extLst>
      <p:ext uri="{BB962C8B-B14F-4D97-AF65-F5344CB8AC3E}">
        <p14:creationId xmlns:p14="http://schemas.microsoft.com/office/powerpoint/2010/main" val="3248545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6742-B0ED-4B63-CA06-56CB488C54B7}"/>
              </a:ext>
            </a:extLst>
          </p:cNvPr>
          <p:cNvSpPr>
            <a:spLocks noGrp="1"/>
          </p:cNvSpPr>
          <p:nvPr>
            <p:ph type="title"/>
          </p:nvPr>
        </p:nvSpPr>
        <p:spPr/>
        <p:txBody>
          <a:bodyPr/>
          <a:lstStyle/>
          <a:p>
            <a:r>
              <a:rPr lang="en-US" dirty="0"/>
              <a:t>Wound Assessment </a:t>
            </a:r>
            <a:endParaRPr lang="en-IN" dirty="0"/>
          </a:p>
        </p:txBody>
      </p:sp>
      <p:sp>
        <p:nvSpPr>
          <p:cNvPr id="3" name="Content Placeholder 2">
            <a:extLst>
              <a:ext uri="{FF2B5EF4-FFF2-40B4-BE49-F238E27FC236}">
                <a16:creationId xmlns:a16="http://schemas.microsoft.com/office/drawing/2014/main" id="{C1A1B6D2-820C-7E43-ECCF-0B06D101458D}"/>
              </a:ext>
            </a:extLst>
          </p:cNvPr>
          <p:cNvSpPr>
            <a:spLocks noGrp="1"/>
          </p:cNvSpPr>
          <p:nvPr>
            <p:ph idx="1"/>
          </p:nvPr>
        </p:nvSpPr>
        <p:spPr/>
        <p:txBody>
          <a:bodyPr/>
          <a:lstStyle/>
          <a:p>
            <a:r>
              <a:rPr lang="en-US" dirty="0"/>
              <a:t>Drainage- serous, </a:t>
            </a:r>
            <a:r>
              <a:rPr lang="en-US" dirty="0" err="1"/>
              <a:t>seroguineous</a:t>
            </a:r>
            <a:r>
              <a:rPr lang="en-US" dirty="0"/>
              <a:t>, Sanguineous, </a:t>
            </a:r>
            <a:r>
              <a:rPr lang="en-US" dirty="0" err="1"/>
              <a:t>sero</a:t>
            </a:r>
            <a:r>
              <a:rPr lang="en-US" dirty="0"/>
              <a:t>-purulent, purulent</a:t>
            </a:r>
          </a:p>
          <a:p>
            <a:r>
              <a:rPr lang="en-US" dirty="0"/>
              <a:t>Wound odor-</a:t>
            </a:r>
          </a:p>
          <a:p>
            <a:r>
              <a:rPr lang="en-US" dirty="0" err="1"/>
              <a:t>Periwound</a:t>
            </a:r>
            <a:r>
              <a:rPr lang="en-US" dirty="0"/>
              <a:t> Skin- Color, texture, skin       temperature,</a:t>
            </a:r>
          </a:p>
          <a:p>
            <a:r>
              <a:rPr lang="en-US" dirty="0"/>
              <a:t>Pain assessment </a:t>
            </a:r>
          </a:p>
          <a:p>
            <a:r>
              <a:rPr lang="en-US"/>
              <a:t>Wound photography </a:t>
            </a:r>
            <a:endParaRPr lang="en-IN" dirty="0"/>
          </a:p>
        </p:txBody>
      </p:sp>
    </p:spTree>
    <p:extLst>
      <p:ext uri="{BB962C8B-B14F-4D97-AF65-F5344CB8AC3E}">
        <p14:creationId xmlns:p14="http://schemas.microsoft.com/office/powerpoint/2010/main" val="257525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CAA2-F46B-BDFB-FC90-08F6E3ACA553}"/>
              </a:ext>
            </a:extLst>
          </p:cNvPr>
          <p:cNvSpPr>
            <a:spLocks noGrp="1"/>
          </p:cNvSpPr>
          <p:nvPr>
            <p:ph type="title"/>
          </p:nvPr>
        </p:nvSpPr>
        <p:spPr/>
        <p:txBody>
          <a:bodyPr>
            <a:normAutofit fontScale="90000"/>
          </a:bodyPr>
          <a:lstStyle/>
          <a:p>
            <a:r>
              <a:rPr lang="en-US" dirty="0"/>
              <a:t>	Techniques for measuring wounds </a:t>
            </a:r>
            <a:endParaRPr lang="en-IN" dirty="0"/>
          </a:p>
        </p:txBody>
      </p:sp>
      <p:pic>
        <p:nvPicPr>
          <p:cNvPr id="7" name="Content Placeholder 6">
            <a:extLst>
              <a:ext uri="{FF2B5EF4-FFF2-40B4-BE49-F238E27FC236}">
                <a16:creationId xmlns:a16="http://schemas.microsoft.com/office/drawing/2014/main" id="{AB03B38E-E269-C8E8-540A-CBAFE907F5C6}"/>
              </a:ext>
            </a:extLst>
          </p:cNvPr>
          <p:cNvPicPr>
            <a:picLocks noGrp="1" noChangeAspect="1"/>
          </p:cNvPicPr>
          <p:nvPr>
            <p:ph idx="1"/>
          </p:nvPr>
        </p:nvPicPr>
        <p:blipFill>
          <a:blip r:embed="rId2"/>
          <a:stretch>
            <a:fillRect/>
          </a:stretch>
        </p:blipFill>
        <p:spPr>
          <a:xfrm>
            <a:off x="381000" y="1295400"/>
            <a:ext cx="4526315" cy="3376484"/>
          </a:xfrm>
        </p:spPr>
      </p:pic>
      <p:pic>
        <p:nvPicPr>
          <p:cNvPr id="9" name="Picture 8">
            <a:extLst>
              <a:ext uri="{FF2B5EF4-FFF2-40B4-BE49-F238E27FC236}">
                <a16:creationId xmlns:a16="http://schemas.microsoft.com/office/drawing/2014/main" id="{B42DC9EA-F39D-3BEF-D966-226EF303AD95}"/>
              </a:ext>
            </a:extLst>
          </p:cNvPr>
          <p:cNvPicPr>
            <a:picLocks noChangeAspect="1"/>
          </p:cNvPicPr>
          <p:nvPr/>
        </p:nvPicPr>
        <p:blipFill>
          <a:blip r:embed="rId3"/>
          <a:stretch>
            <a:fillRect/>
          </a:stretch>
        </p:blipFill>
        <p:spPr>
          <a:xfrm>
            <a:off x="4925403" y="2895600"/>
            <a:ext cx="4218597" cy="3276600"/>
          </a:xfrm>
          <a:prstGeom prst="rect">
            <a:avLst/>
          </a:prstGeom>
        </p:spPr>
      </p:pic>
    </p:spTree>
    <p:extLst>
      <p:ext uri="{BB962C8B-B14F-4D97-AF65-F5344CB8AC3E}">
        <p14:creationId xmlns:p14="http://schemas.microsoft.com/office/powerpoint/2010/main" val="3593787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F424-2084-AD64-3A7D-EB2D04C9B0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993D09A-8FB9-CC41-0F5A-8C58A4D081BB}"/>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82062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pPr marL="0" indent="0">
              <a:buNone/>
            </a:pPr>
            <a:r>
              <a:rPr lang="en-US" dirty="0"/>
              <a:t> </a:t>
            </a:r>
          </a:p>
          <a:p>
            <a:r>
              <a:rPr lang="en-US" dirty="0"/>
              <a:t>Types of wound</a:t>
            </a:r>
          </a:p>
          <a:p>
            <a:r>
              <a:rPr lang="en-US" dirty="0"/>
              <a:t>Stages of wound healing</a:t>
            </a:r>
          </a:p>
          <a:p>
            <a:r>
              <a:rPr lang="en-US" dirty="0"/>
              <a:t>Assessment of wound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54881"/>
            <a:ext cx="9144000" cy="680311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 </a:t>
            </a:r>
            <a:r>
              <a:rPr lang="en-US"/>
              <a:t>therapeutic modalities for wound </a:t>
            </a:r>
            <a:r>
              <a:rPr lang="en-US" dirty="0"/>
              <a:t>healing</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pPr marL="0" indent="0">
              <a:buNone/>
            </a:pPr>
            <a:endParaRPr lang="en-US" sz="2400" dirty="0">
              <a:solidFill>
                <a:srgbClr val="FF0000"/>
              </a:solidFill>
            </a:endParaRPr>
          </a:p>
          <a:p>
            <a:r>
              <a:rPr lang="en-US" sz="2400" dirty="0">
                <a:solidFill>
                  <a:srgbClr val="FF0000"/>
                </a:solidFill>
              </a:rPr>
              <a:t>Therapeutic current </a:t>
            </a:r>
          </a:p>
          <a:p>
            <a:r>
              <a:rPr lang="en-US" sz="2400" dirty="0">
                <a:solidFill>
                  <a:srgbClr val="FF0000"/>
                </a:solidFill>
              </a:rPr>
              <a:t>Ultrasound</a:t>
            </a:r>
          </a:p>
          <a:p>
            <a:r>
              <a:rPr lang="en-US" sz="2400" dirty="0">
                <a:solidFill>
                  <a:srgbClr val="FF0000"/>
                </a:solidFill>
              </a:rPr>
              <a:t>LASER</a:t>
            </a:r>
          </a:p>
          <a:p>
            <a:r>
              <a:rPr lang="en-US" sz="2400" dirty="0">
                <a:solidFill>
                  <a:srgbClr val="FF0000"/>
                </a:solidFill>
              </a:rPr>
              <a:t>Ultraviolet Radiation</a:t>
            </a:r>
          </a:p>
        </p:txBody>
      </p:sp>
      <p:sp>
        <p:nvSpPr>
          <p:cNvPr id="6" name="Slide Number Placeholder 5"/>
          <p:cNvSpPr>
            <a:spLocks noGrp="1"/>
          </p:cNvSpPr>
          <p:nvPr>
            <p:ph type="sldNum" sz="quarter" idx="12"/>
          </p:nvPr>
        </p:nvSpPr>
        <p:spPr/>
        <p:txBody>
          <a:bodyPr/>
          <a:lstStyle/>
          <a:p>
            <a:fld id="{AE5D2EA4-2E34-434C-83C3-4AC2FAEC1186}" type="slidenum">
              <a:rPr lang="en-US" smtClean="0"/>
              <a:pPr/>
              <a:t>21</a:t>
            </a:fld>
            <a:endParaRPr lang="en-US"/>
          </a:p>
        </p:txBody>
      </p:sp>
    </p:spTree>
    <p:extLst>
      <p:ext uri="{BB962C8B-B14F-4D97-AF65-F5344CB8AC3E}">
        <p14:creationId xmlns:p14="http://schemas.microsoft.com/office/powerpoint/2010/main" val="2449637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Therapeutic current for Tissue Healing </a:t>
            </a:r>
          </a:p>
        </p:txBody>
      </p:sp>
      <p:sp>
        <p:nvSpPr>
          <p:cNvPr id="3" name="Content Placeholder 2"/>
          <p:cNvSpPr>
            <a:spLocks noGrp="1"/>
          </p:cNvSpPr>
          <p:nvPr>
            <p:ph idx="1"/>
          </p:nvPr>
        </p:nvSpPr>
        <p:spPr/>
        <p:txBody>
          <a:bodyPr>
            <a:normAutofit fontScale="85000" lnSpcReduction="20000"/>
          </a:bodyPr>
          <a:lstStyle/>
          <a:p>
            <a:pPr marL="0" indent="0" algn="just">
              <a:buNone/>
            </a:pPr>
            <a:r>
              <a:rPr lang="en-IN" dirty="0"/>
              <a:t>Electrical stimulation is thought to promote tissue healing  by attracting appropriate cell types to the area, activating these cells by </a:t>
            </a:r>
          </a:p>
          <a:p>
            <a:pPr algn="just"/>
            <a:r>
              <a:rPr lang="en-IN" dirty="0"/>
              <a:t>Altering cell membrane function, </a:t>
            </a:r>
          </a:p>
          <a:p>
            <a:pPr algn="just"/>
            <a:r>
              <a:rPr lang="en-IN" dirty="0"/>
              <a:t>Modifying endogenous electrical potential of the tissue in concert with healing potentials, </a:t>
            </a:r>
          </a:p>
          <a:p>
            <a:pPr algn="just"/>
            <a:r>
              <a:rPr lang="en-IN" dirty="0"/>
              <a:t>Reducing </a:t>
            </a:r>
            <a:r>
              <a:rPr lang="en-IN" dirty="0" err="1"/>
              <a:t>edema</a:t>
            </a:r>
            <a:r>
              <a:rPr lang="en-IN" dirty="0"/>
              <a:t>,  </a:t>
            </a:r>
          </a:p>
          <a:p>
            <a:pPr algn="just"/>
            <a:r>
              <a:rPr lang="en-IN" dirty="0"/>
              <a:t> Enhancing antimicrobial activity, </a:t>
            </a:r>
          </a:p>
          <a:p>
            <a:pPr algn="just"/>
            <a:r>
              <a:rPr lang="en-IN" dirty="0"/>
              <a:t>Increasing protein synthesis and cell migration, promoting circulation, and</a:t>
            </a:r>
          </a:p>
          <a:p>
            <a:pPr algn="just"/>
            <a:r>
              <a:rPr lang="en-IN" dirty="0"/>
              <a:t>Improving tissue oxygenation </a:t>
            </a:r>
          </a:p>
        </p:txBody>
      </p:sp>
    </p:spTree>
    <p:extLst>
      <p:ext uri="{BB962C8B-B14F-4D97-AF65-F5344CB8AC3E}">
        <p14:creationId xmlns:p14="http://schemas.microsoft.com/office/powerpoint/2010/main" val="349601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Mechanism of Action  </a:t>
            </a:r>
          </a:p>
        </p:txBody>
      </p:sp>
      <p:sp>
        <p:nvSpPr>
          <p:cNvPr id="3" name="Content Placeholder 2"/>
          <p:cNvSpPr>
            <a:spLocks noGrp="1"/>
          </p:cNvSpPr>
          <p:nvPr>
            <p:ph idx="1"/>
          </p:nvPr>
        </p:nvSpPr>
        <p:spPr/>
        <p:txBody>
          <a:bodyPr>
            <a:normAutofit fontScale="92500"/>
          </a:bodyPr>
          <a:lstStyle/>
          <a:p>
            <a:pPr algn="just"/>
            <a:r>
              <a:rPr lang="en-IN" dirty="0"/>
              <a:t>Electrical stimulation is thought to promote tissue healing by attracting appropriate cell types to the area, activating these cells by altering cell membrane function, modifying endogenous electrical potential of the tissue in concert</a:t>
            </a:r>
          </a:p>
          <a:p>
            <a:pPr algn="just"/>
            <a:r>
              <a:rPr lang="en-IN" dirty="0"/>
              <a:t>With healing potentials, reducing </a:t>
            </a:r>
            <a:r>
              <a:rPr lang="en-IN" dirty="0" err="1"/>
              <a:t>edema</a:t>
            </a:r>
            <a:r>
              <a:rPr lang="en-IN" dirty="0"/>
              <a:t>, enhancing antimicrobial activity, increasing protein synthesis and cell migration, promoting circulation, and improving tissue oxygenation</a:t>
            </a:r>
          </a:p>
          <a:p>
            <a:endParaRPr lang="en-IN" dirty="0"/>
          </a:p>
        </p:txBody>
      </p:sp>
    </p:spTree>
    <p:extLst>
      <p:ext uri="{BB962C8B-B14F-4D97-AF65-F5344CB8AC3E}">
        <p14:creationId xmlns:p14="http://schemas.microsoft.com/office/powerpoint/2010/main" val="1252967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just"/>
            <a:r>
              <a:rPr lang="en-IN" dirty="0"/>
              <a:t>Specific cells, including neutrophils, macrophages, lymphocytes, and fibroblasts, can be attracted to an injured healing area by an electrical charge because the cells carry a charge</a:t>
            </a:r>
          </a:p>
        </p:txBody>
      </p:sp>
    </p:spTree>
    <p:extLst>
      <p:ext uri="{BB962C8B-B14F-4D97-AF65-F5344CB8AC3E}">
        <p14:creationId xmlns:p14="http://schemas.microsoft.com/office/powerpoint/2010/main" val="1583871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r>
              <a:rPr lang="en-IN" dirty="0"/>
              <a:t>Activated neutrophils, which are present when a wound is infected or inflamed, are attracted to the negative pole, whereas inactive neutrophils are attracted to the positive pole.</a:t>
            </a:r>
          </a:p>
          <a:p>
            <a:pPr algn="just"/>
            <a:r>
              <a:rPr lang="en-IN" dirty="0"/>
              <a:t>Macrophages and epidermal cells are also attracted to the positive pole, whereas lymphocytes, platelets, mast cells, keratinocytes, and fibroblasts are attracted to the </a:t>
            </a:r>
            <a:r>
              <a:rPr lang="en-IN" dirty="0">
                <a:solidFill>
                  <a:schemeClr val="tx2">
                    <a:lumMod val="75000"/>
                  </a:schemeClr>
                </a:solidFill>
              </a:rPr>
              <a:t>negative pole </a:t>
            </a:r>
            <a:r>
              <a:rPr lang="en-IN" dirty="0"/>
              <a:t>be used for treatment of </a:t>
            </a:r>
            <a:r>
              <a:rPr lang="en-IN" dirty="0">
                <a:solidFill>
                  <a:schemeClr val="tx2">
                    <a:lumMod val="75000"/>
                  </a:schemeClr>
                </a:solidFill>
              </a:rPr>
              <a:t>infected or inflamed wounds </a:t>
            </a:r>
            <a:r>
              <a:rPr lang="en-IN" dirty="0"/>
              <a:t>and the </a:t>
            </a:r>
            <a:r>
              <a:rPr lang="en-IN" dirty="0">
                <a:solidFill>
                  <a:srgbClr val="FF0000"/>
                </a:solidFill>
              </a:rPr>
              <a:t>positive electrode </a:t>
            </a:r>
            <a:r>
              <a:rPr lang="en-IN" dirty="0"/>
              <a:t>be used if </a:t>
            </a:r>
            <a:r>
              <a:rPr lang="en-IN" dirty="0">
                <a:solidFill>
                  <a:srgbClr val="FF0000"/>
                </a:solidFill>
              </a:rPr>
              <a:t>necrosis without inflammation is present</a:t>
            </a:r>
            <a:r>
              <a:rPr lang="en-IN" dirty="0"/>
              <a:t>, and when the wound is in the proliferative stage of healing.</a:t>
            </a:r>
          </a:p>
        </p:txBody>
      </p:sp>
    </p:spTree>
    <p:extLst>
      <p:ext uri="{BB962C8B-B14F-4D97-AF65-F5344CB8AC3E}">
        <p14:creationId xmlns:p14="http://schemas.microsoft.com/office/powerpoint/2010/main" val="1398652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pPr algn="just"/>
            <a:r>
              <a:rPr lang="en-IN" dirty="0"/>
              <a:t>In general, the negative electrode should be used to promote healing of inflamed or infected wounds and the positive electrode should be used to promote healing of wounds without inflammation.</a:t>
            </a:r>
          </a:p>
          <a:p>
            <a:pPr algn="just"/>
            <a:r>
              <a:rPr lang="en-IN" dirty="0"/>
              <a:t>Electrical stimulation attract cells to an injury site, it has also been shown to enhance fibroblast replication and increase the synthesis of DNA and collagen by fibroblasts.</a:t>
            </a:r>
          </a:p>
        </p:txBody>
      </p:sp>
    </p:spTree>
    <p:extLst>
      <p:ext uri="{BB962C8B-B14F-4D97-AF65-F5344CB8AC3E}">
        <p14:creationId xmlns:p14="http://schemas.microsoft.com/office/powerpoint/2010/main" val="69696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85000" lnSpcReduction="10000"/>
          </a:bodyPr>
          <a:lstStyle/>
          <a:p>
            <a:pPr algn="just"/>
            <a:r>
              <a:rPr lang="en-IN" dirty="0"/>
              <a:t>Fibroblasts and the collagen they produce are essential for the proliferation phase of tissue</a:t>
            </a:r>
          </a:p>
          <a:p>
            <a:pPr marL="0" indent="0" algn="just">
              <a:buNone/>
            </a:pPr>
            <a:r>
              <a:rPr lang="en-IN" dirty="0"/>
              <a:t>   healing. </a:t>
            </a:r>
          </a:p>
          <a:p>
            <a:pPr algn="just"/>
            <a:r>
              <a:rPr lang="en-IN" dirty="0"/>
              <a:t> It is proposed that the electrical current pulse triggers calcium channels in the fibroblast cell membrane to open. The open channels allow calcium to flow into the cells, increasing intracellular calcium levels to induce exposure of additional insulin receptors on the cell surface. Insulin can then bind to the exposed receptors, stimulating the fibroblasts to synthesize collagen and DNA.</a:t>
            </a:r>
          </a:p>
        </p:txBody>
      </p:sp>
    </p:spTree>
    <p:extLst>
      <p:ext uri="{BB962C8B-B14F-4D97-AF65-F5344CB8AC3E}">
        <p14:creationId xmlns:p14="http://schemas.microsoft.com/office/powerpoint/2010/main" val="13655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This sequence of events is voltage dependent, with maximum calcium influx and protein and DNA synthesis occurring with high-volt </a:t>
            </a:r>
            <a:r>
              <a:rPr lang="en-IN" b="1" dirty="0"/>
              <a:t>pulsed current </a:t>
            </a:r>
            <a:r>
              <a:rPr lang="en-IN" dirty="0"/>
              <a:t>(HVPC) with a peak </a:t>
            </a:r>
            <a:r>
              <a:rPr lang="en-IN" b="1" dirty="0"/>
              <a:t>voltage </a:t>
            </a:r>
            <a:r>
              <a:rPr lang="en-IN" dirty="0"/>
              <a:t>in the range of 60 to 90 V</a:t>
            </a:r>
          </a:p>
        </p:txBody>
      </p:sp>
    </p:spTree>
    <p:extLst>
      <p:ext uri="{BB962C8B-B14F-4D97-AF65-F5344CB8AC3E}">
        <p14:creationId xmlns:p14="http://schemas.microsoft.com/office/powerpoint/2010/main" val="406696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r>
              <a:rPr lang="en-IN" dirty="0"/>
              <a:t>Electrical stimulation may also promote tissue healing through antimicrobial activity. Monophasic currents, both microampere level </a:t>
            </a:r>
            <a:r>
              <a:rPr lang="en-IN" b="1" dirty="0"/>
              <a:t>direct current </a:t>
            </a:r>
            <a:r>
              <a:rPr lang="en-IN" dirty="0"/>
              <a:t>(DC) and HVPC, have been shown to kill bacteria in vitro, whereas alternating current (AC) has not been found to affect bacterial growth or survival</a:t>
            </a:r>
          </a:p>
        </p:txBody>
      </p:sp>
    </p:spTree>
    <p:extLst>
      <p:ext uri="{BB962C8B-B14F-4D97-AF65-F5344CB8AC3E}">
        <p14:creationId xmlns:p14="http://schemas.microsoft.com/office/powerpoint/2010/main" val="199171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t>A </a:t>
            </a:r>
            <a:r>
              <a:rPr lang="en-US" b="1" dirty="0"/>
              <a:t>wound</a:t>
            </a:r>
            <a:r>
              <a:rPr lang="en-US" dirty="0"/>
              <a:t> is a type of injury which happens relatively quickly in which skin is torn, cut, or punctured (an </a:t>
            </a:r>
            <a:r>
              <a:rPr lang="en-US" i="1" dirty="0"/>
              <a:t>open</a:t>
            </a:r>
            <a:r>
              <a:rPr lang="en-US" dirty="0"/>
              <a:t> wound), or where blunt force trauma causes a contusion (a closed wound)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stretch>
            <a:fillRect/>
          </a:stretch>
        </p:blipFill>
        <p:spPr>
          <a:xfrm>
            <a:off x="507672" y="1085848"/>
            <a:ext cx="3973696" cy="2813619"/>
          </a:xfrm>
          <a:prstGeom prst="rect">
            <a:avLst/>
          </a:prstGeom>
        </p:spPr>
      </p:pic>
      <p:pic>
        <p:nvPicPr>
          <p:cNvPr id="5" name="Picture 4"/>
          <p:cNvPicPr>
            <a:picLocks noChangeAspect="1"/>
          </p:cNvPicPr>
          <p:nvPr/>
        </p:nvPicPr>
        <p:blipFill>
          <a:blip r:embed="rId3"/>
          <a:stretch>
            <a:fillRect/>
          </a:stretch>
        </p:blipFill>
        <p:spPr>
          <a:xfrm>
            <a:off x="4479930" y="1798967"/>
            <a:ext cx="4500707" cy="3543300"/>
          </a:xfrm>
          <a:prstGeom prst="rect">
            <a:avLst/>
          </a:prstGeom>
        </p:spPr>
      </p:pic>
      <p:pic>
        <p:nvPicPr>
          <p:cNvPr id="6" name="Picture 5"/>
          <p:cNvPicPr>
            <a:picLocks noChangeAspect="1"/>
          </p:cNvPicPr>
          <p:nvPr/>
        </p:nvPicPr>
        <p:blipFill>
          <a:blip r:embed="rId4"/>
          <a:stretch>
            <a:fillRect/>
          </a:stretch>
        </p:blipFill>
        <p:spPr>
          <a:xfrm>
            <a:off x="845272" y="3899467"/>
            <a:ext cx="3476625" cy="2830966"/>
          </a:xfrm>
          <a:prstGeom prst="rect">
            <a:avLst/>
          </a:prstGeom>
        </p:spPr>
      </p:pic>
    </p:spTree>
    <p:extLst>
      <p:ext uri="{BB962C8B-B14F-4D97-AF65-F5344CB8AC3E}">
        <p14:creationId xmlns:p14="http://schemas.microsoft.com/office/powerpoint/2010/main" val="1261541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444260" y="1981200"/>
            <a:ext cx="8229600" cy="1958897"/>
          </a:xfrm>
          <a:prstGeom prst="rect">
            <a:avLst/>
          </a:prstGeom>
        </p:spPr>
      </p:pic>
    </p:spTree>
    <p:extLst>
      <p:ext uri="{BB962C8B-B14F-4D97-AF65-F5344CB8AC3E}">
        <p14:creationId xmlns:p14="http://schemas.microsoft.com/office/powerpoint/2010/main" val="3676430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a:t>Electrical Stimulation For Wound </a:t>
            </a:r>
            <a:r>
              <a:rPr lang="en-IN" sz="3600" dirty="0" err="1"/>
              <a:t>Haeling</a:t>
            </a:r>
            <a:r>
              <a:rPr lang="en-IN" sz="3600" dirty="0"/>
              <a:t> </a:t>
            </a:r>
          </a:p>
        </p:txBody>
      </p:sp>
      <p:sp>
        <p:nvSpPr>
          <p:cNvPr id="3" name="Content Placeholder 2"/>
          <p:cNvSpPr>
            <a:spLocks noGrp="1"/>
          </p:cNvSpPr>
          <p:nvPr>
            <p:ph idx="1"/>
          </p:nvPr>
        </p:nvSpPr>
        <p:spPr/>
        <p:txBody>
          <a:bodyPr/>
          <a:lstStyle/>
          <a:p>
            <a:r>
              <a:rPr lang="en-IN" dirty="0"/>
              <a:t>Altering cell membrane function,</a:t>
            </a:r>
          </a:p>
        </p:txBody>
      </p:sp>
    </p:spTree>
    <p:extLst>
      <p:ext uri="{BB962C8B-B14F-4D97-AF65-F5344CB8AC3E}">
        <p14:creationId xmlns:p14="http://schemas.microsoft.com/office/powerpoint/2010/main" val="1245511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Ultrasound</a:t>
            </a:r>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a:bodyPr>
          <a:lstStyle/>
          <a:p>
            <a:r>
              <a:rPr lang="en-US" sz="2400" dirty="0"/>
              <a:t>Ultrasound is a method of stimulating the tissue beneath the skin's surface using very high frequency sound waves, between 800,000 Hz and 2,000,000 Hz, which cannot be heard by humans.</a:t>
            </a:r>
            <a:endParaRPr lang="en-US" sz="2400" b="1" dirty="0"/>
          </a:p>
          <a:p>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3657600"/>
            <a:ext cx="3324225" cy="2238375"/>
          </a:xfrm>
          <a:prstGeom prst="rect">
            <a:avLst/>
          </a:prstGeom>
        </p:spPr>
      </p:pic>
      <p:sp>
        <p:nvSpPr>
          <p:cNvPr id="7" name="Slide Number Placeholder 6"/>
          <p:cNvSpPr>
            <a:spLocks noGrp="1"/>
          </p:cNvSpPr>
          <p:nvPr>
            <p:ph type="sldNum" sz="quarter" idx="12"/>
          </p:nvPr>
        </p:nvSpPr>
        <p:spPr/>
        <p:txBody>
          <a:bodyPr/>
          <a:lstStyle/>
          <a:p>
            <a:fld id="{AE5D2EA4-2E34-434C-83C3-4AC2FAEC1186}" type="slidenum">
              <a:rPr lang="en-US" smtClean="0"/>
              <a:pPr/>
              <a:t>33</a:t>
            </a:fld>
            <a:endParaRPr lang="en-US"/>
          </a:p>
        </p:txBody>
      </p:sp>
    </p:spTree>
    <p:extLst>
      <p:ext uri="{BB962C8B-B14F-4D97-AF65-F5344CB8AC3E}">
        <p14:creationId xmlns:p14="http://schemas.microsoft.com/office/powerpoint/2010/main" val="1683020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US PHYSIOLOGICAL Effects </a:t>
            </a:r>
          </a:p>
        </p:txBody>
      </p:sp>
      <p:sp>
        <p:nvSpPr>
          <p:cNvPr id="3" name="Content Placeholder 2"/>
          <p:cNvSpPr>
            <a:spLocks noGrp="1"/>
          </p:cNvSpPr>
          <p:nvPr>
            <p:ph idx="1"/>
          </p:nvPr>
        </p:nvSpPr>
        <p:spPr/>
        <p:txBody>
          <a:bodyPr>
            <a:normAutofit fontScale="92500" lnSpcReduction="20000"/>
          </a:bodyPr>
          <a:lstStyle/>
          <a:p>
            <a:pPr algn="just"/>
            <a:r>
              <a:rPr lang="en-IN" dirty="0"/>
              <a:t>Thermal effect </a:t>
            </a:r>
          </a:p>
          <a:p>
            <a:pPr marL="0" indent="0" algn="just">
              <a:buNone/>
            </a:pPr>
            <a:r>
              <a:rPr lang="en-IN" dirty="0"/>
              <a:t>   Increase in local temp. causes hyperaemia.</a:t>
            </a:r>
          </a:p>
          <a:p>
            <a:pPr algn="just"/>
            <a:r>
              <a:rPr lang="en-IN" dirty="0"/>
              <a:t>Non thermal effect </a:t>
            </a:r>
          </a:p>
          <a:p>
            <a:pPr marL="0" indent="0" algn="just">
              <a:buNone/>
            </a:pPr>
            <a:r>
              <a:rPr lang="en-IN" dirty="0"/>
              <a:t>   1. </a:t>
            </a:r>
            <a:r>
              <a:rPr lang="en-IN" b="1" dirty="0"/>
              <a:t>Cavitation-</a:t>
            </a:r>
            <a:r>
              <a:rPr lang="en-IN" dirty="0"/>
              <a:t> formation of tiny gas bubbles in the tissues as result of US vibration. Causes localized unidirectional fluid movement around the </a:t>
            </a:r>
            <a:r>
              <a:rPr lang="en-IN" dirty="0" err="1"/>
              <a:t>vibrationg</a:t>
            </a:r>
            <a:r>
              <a:rPr lang="en-IN" dirty="0"/>
              <a:t> bubble </a:t>
            </a:r>
          </a:p>
          <a:p>
            <a:pPr marL="0" indent="0" algn="just">
              <a:buNone/>
            </a:pPr>
            <a:r>
              <a:rPr lang="en-IN" dirty="0"/>
              <a:t>    2. </a:t>
            </a:r>
            <a:r>
              <a:rPr lang="en-IN" b="1" dirty="0"/>
              <a:t>Acoustic streaming- </a:t>
            </a:r>
            <a:r>
              <a:rPr lang="en-IN" dirty="0"/>
              <a:t> Steady circulatory flow due to radiation torque Increases tissue permeability </a:t>
            </a:r>
            <a:endParaRPr lang="en-IN" b="1" dirty="0"/>
          </a:p>
          <a:p>
            <a:pPr marL="0" indent="0" algn="just">
              <a:buNone/>
            </a:pPr>
            <a:endParaRPr lang="en-IN" b="1" dirty="0"/>
          </a:p>
          <a:p>
            <a:pPr marL="0" indent="0" algn="just">
              <a:buNone/>
            </a:pPr>
            <a:endParaRPr lang="en-IN" dirty="0"/>
          </a:p>
        </p:txBody>
      </p:sp>
    </p:spTree>
    <p:extLst>
      <p:ext uri="{BB962C8B-B14F-4D97-AF65-F5344CB8AC3E}">
        <p14:creationId xmlns:p14="http://schemas.microsoft.com/office/powerpoint/2010/main" val="273665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 for wound healing </a:t>
            </a:r>
          </a:p>
        </p:txBody>
      </p:sp>
      <p:sp>
        <p:nvSpPr>
          <p:cNvPr id="6" name="Content Placeholder 5"/>
          <p:cNvSpPr>
            <a:spLocks noGrp="1"/>
          </p:cNvSpPr>
          <p:nvPr>
            <p:ph sz="quarter" idx="4294967295"/>
          </p:nvPr>
        </p:nvSpPr>
        <p:spPr>
          <a:xfrm>
            <a:off x="609600" y="1600200"/>
            <a:ext cx="7924800" cy="4114800"/>
          </a:xfrm>
          <a:prstGeom prst="rect">
            <a:avLst/>
          </a:prstGeom>
        </p:spPr>
        <p:txBody>
          <a:bodyPr/>
          <a:lstStyle/>
          <a:p>
            <a:pPr>
              <a:buNone/>
            </a:pPr>
            <a:r>
              <a:rPr lang="en-US" sz="2400" b="1" dirty="0"/>
              <a:t>Inflammatory Phase – </a:t>
            </a:r>
          </a:p>
          <a:p>
            <a:r>
              <a:rPr lang="en-US" sz="2400" dirty="0"/>
              <a:t>US  Causes degranulation of mast cells, resulting in release of histamine.</a:t>
            </a:r>
          </a:p>
          <a:p>
            <a:pPr>
              <a:buNone/>
            </a:pPr>
            <a:r>
              <a:rPr lang="en-US" sz="2400" b="1" dirty="0"/>
              <a:t>Proliferative Phase – </a:t>
            </a:r>
          </a:p>
          <a:p>
            <a:r>
              <a:rPr lang="en-US" sz="2400" dirty="0"/>
              <a:t>Effects fibroblasts and stimulates them to secrete collagen. This can accelerate the process of wound contraction and increase tensile strength of the healing tissue.</a:t>
            </a:r>
          </a:p>
          <a:p>
            <a:pPr>
              <a:buNone/>
            </a:pPr>
            <a:r>
              <a:rPr lang="en-US" sz="2400" b="1" dirty="0"/>
              <a:t>Maturation Phase – </a:t>
            </a:r>
          </a:p>
          <a:p>
            <a:r>
              <a:rPr lang="en-US" sz="2400" dirty="0"/>
              <a:t>Effects collagen re-orientation and improves tissue elasticity and strength.</a:t>
            </a:r>
          </a:p>
          <a:p>
            <a:endParaRPr lang="en-US" dirty="0"/>
          </a:p>
        </p:txBody>
      </p:sp>
      <p:sp>
        <p:nvSpPr>
          <p:cNvPr id="4" name="Slide Number Placeholder 3"/>
          <p:cNvSpPr>
            <a:spLocks noGrp="1"/>
          </p:cNvSpPr>
          <p:nvPr>
            <p:ph type="sldNum" sz="quarter" idx="12"/>
          </p:nvPr>
        </p:nvSpPr>
        <p:spPr/>
        <p:txBody>
          <a:bodyPr/>
          <a:lstStyle/>
          <a:p>
            <a:fld id="{AE5D2EA4-2E34-434C-83C3-4AC2FAEC1186}" type="slidenum">
              <a:rPr lang="en-US" smtClean="0"/>
              <a:pPr/>
              <a:t>35</a:t>
            </a:fld>
            <a:endParaRPr lang="en-US"/>
          </a:p>
        </p:txBody>
      </p:sp>
    </p:spTree>
    <p:extLst>
      <p:ext uri="{BB962C8B-B14F-4D97-AF65-F5344CB8AC3E}">
        <p14:creationId xmlns:p14="http://schemas.microsoft.com/office/powerpoint/2010/main" val="2006404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Ultrasound effect on wound healing</a:t>
            </a:r>
          </a:p>
        </p:txBody>
      </p:sp>
      <p:sp>
        <p:nvSpPr>
          <p:cNvPr id="3" name="Content Placeholder 2"/>
          <p:cNvSpPr>
            <a:spLocks noGrp="1"/>
          </p:cNvSpPr>
          <p:nvPr>
            <p:ph idx="1"/>
          </p:nvPr>
        </p:nvSpPr>
        <p:spPr>
          <a:xfrm>
            <a:off x="457200" y="1371600"/>
            <a:ext cx="8229600" cy="4525963"/>
          </a:xfrm>
        </p:spPr>
        <p:txBody>
          <a:bodyPr/>
          <a:lstStyle/>
          <a:p>
            <a:pPr algn="just">
              <a:buNone/>
            </a:pPr>
            <a:r>
              <a:rPr lang="en-US" b="1" dirty="0"/>
              <a:t>Inflammatory phase-</a:t>
            </a:r>
          </a:p>
          <a:p>
            <a:pPr algn="just"/>
            <a:r>
              <a:rPr lang="en-US" b="1" dirty="0"/>
              <a:t> </a:t>
            </a:r>
            <a:r>
              <a:rPr lang="en-US" dirty="0"/>
              <a:t>Stable cavitations  and acoustic streaming appear to increase calcium ion diffusion across cell membrane.</a:t>
            </a:r>
          </a:p>
          <a:p>
            <a:pPr algn="just"/>
            <a:r>
              <a:rPr lang="en-US" dirty="0"/>
              <a:t>Causes degranulation of mast cells, resulting in release of histamine and other factors in this way US have potential to accelerate normal resolution of inflammation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Ultrasound effect on wound healing</a:t>
            </a:r>
            <a:endParaRPr lang="en-IN" dirty="0"/>
          </a:p>
        </p:txBody>
      </p:sp>
      <p:sp>
        <p:nvSpPr>
          <p:cNvPr id="3" name="Content Placeholder 2"/>
          <p:cNvSpPr>
            <a:spLocks noGrp="1"/>
          </p:cNvSpPr>
          <p:nvPr>
            <p:ph idx="1"/>
          </p:nvPr>
        </p:nvSpPr>
        <p:spPr/>
        <p:txBody>
          <a:bodyPr/>
          <a:lstStyle/>
          <a:p>
            <a:pPr algn="just"/>
            <a:r>
              <a:rPr lang="en-IN" dirty="0"/>
              <a:t>This acceleration also be due to gentle agitation of the tissue fluid which may increase  the rate of phagocytosis and the movement of particle  and cells.</a:t>
            </a:r>
          </a:p>
        </p:txBody>
      </p:sp>
    </p:spTree>
    <p:extLst>
      <p:ext uri="{BB962C8B-B14F-4D97-AF65-F5344CB8AC3E}">
        <p14:creationId xmlns:p14="http://schemas.microsoft.com/office/powerpoint/2010/main" val="57303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Ultrasound effect on wound healing</a:t>
            </a:r>
            <a:endParaRPr lang="en-US" dirty="0"/>
          </a:p>
        </p:txBody>
      </p:sp>
      <p:sp>
        <p:nvSpPr>
          <p:cNvPr id="3" name="Content Placeholder 2"/>
          <p:cNvSpPr>
            <a:spLocks noGrp="1"/>
          </p:cNvSpPr>
          <p:nvPr>
            <p:ph idx="1"/>
          </p:nvPr>
        </p:nvSpPr>
        <p:spPr/>
        <p:txBody>
          <a:bodyPr/>
          <a:lstStyle/>
          <a:p>
            <a:pPr algn="just">
              <a:buNone/>
            </a:pPr>
            <a:r>
              <a:rPr lang="en-US" b="1" dirty="0"/>
              <a:t>Proliferative stage/Granulation stage- </a:t>
            </a:r>
          </a:p>
          <a:p>
            <a:pPr algn="just"/>
            <a:r>
              <a:rPr lang="en-US" dirty="0"/>
              <a:t>Connective tissue framework is laid down by Fibroblast activity and angiogenesis</a:t>
            </a:r>
          </a:p>
          <a:p>
            <a:pPr algn="just"/>
            <a:r>
              <a:rPr lang="en-US" dirty="0"/>
              <a:t>US stimulate them to secrete more collagen that increases the tensile strength of the connective tissue.</a:t>
            </a:r>
          </a:p>
          <a:p>
            <a:pPr algn="just"/>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Ultrasound effect on wound healing</a:t>
            </a:r>
            <a:endParaRPr lang="en-US" dirty="0"/>
          </a:p>
        </p:txBody>
      </p:sp>
      <p:sp>
        <p:nvSpPr>
          <p:cNvPr id="3" name="Content Placeholder 2"/>
          <p:cNvSpPr>
            <a:spLocks noGrp="1"/>
          </p:cNvSpPr>
          <p:nvPr>
            <p:ph idx="1"/>
          </p:nvPr>
        </p:nvSpPr>
        <p:spPr/>
        <p:txBody>
          <a:bodyPr>
            <a:normAutofit lnSpcReduction="10000"/>
          </a:bodyPr>
          <a:lstStyle/>
          <a:p>
            <a:pPr algn="just"/>
            <a:r>
              <a:rPr lang="en-US" b="1" dirty="0"/>
              <a:t>Remodeling phase</a:t>
            </a:r>
          </a:p>
          <a:p>
            <a:pPr algn="just">
              <a:buFontTx/>
              <a:buChar char="-"/>
            </a:pPr>
            <a:r>
              <a:rPr lang="en-US" dirty="0"/>
              <a:t>Last from months or years until the new tissue is as near in structure as possible to the original  tissue</a:t>
            </a:r>
          </a:p>
          <a:p>
            <a:pPr algn="just">
              <a:buFontTx/>
              <a:buChar char="-"/>
            </a:pPr>
            <a:r>
              <a:rPr lang="en-US" dirty="0"/>
              <a:t>US improves extensibility of mature collagen such as is found in scar tissue </a:t>
            </a:r>
          </a:p>
          <a:p>
            <a:pPr algn="just">
              <a:buFontTx/>
              <a:buChar char="-"/>
            </a:pPr>
            <a:r>
              <a:rPr lang="en-US" dirty="0"/>
              <a:t>By reorientation of the fibers  (</a:t>
            </a:r>
            <a:r>
              <a:rPr lang="en-US" dirty="0" err="1"/>
              <a:t>remodelling</a:t>
            </a:r>
            <a:r>
              <a:rPr lang="en-US" dirty="0"/>
              <a:t>) which leads to greater elasticity without loss of strength.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wound </a:t>
            </a:r>
          </a:p>
        </p:txBody>
      </p:sp>
      <p:sp>
        <p:nvSpPr>
          <p:cNvPr id="3" name="Content Placeholder 2"/>
          <p:cNvSpPr>
            <a:spLocks noGrp="1"/>
          </p:cNvSpPr>
          <p:nvPr>
            <p:ph idx="1"/>
          </p:nvPr>
        </p:nvSpPr>
        <p:spPr/>
        <p:txBody>
          <a:bodyPr>
            <a:normAutofit fontScale="92500" lnSpcReduction="10000"/>
          </a:bodyPr>
          <a:lstStyle/>
          <a:p>
            <a:r>
              <a:rPr lang="en-US" dirty="0"/>
              <a:t>Contusion – bruising or </a:t>
            </a:r>
            <a:r>
              <a:rPr lang="en-US" dirty="0" err="1"/>
              <a:t>haemorrhage</a:t>
            </a:r>
            <a:r>
              <a:rPr lang="en-US" dirty="0"/>
              <a:t>. Caused by a blow from something blunt </a:t>
            </a:r>
          </a:p>
          <a:p>
            <a:pPr>
              <a:buNone/>
            </a:pPr>
            <a:r>
              <a:rPr lang="en-US" dirty="0"/>
              <a:t>• Abrasion – caused by skin being scraped along a hard surface </a:t>
            </a:r>
          </a:p>
          <a:p>
            <a:pPr>
              <a:buNone/>
            </a:pPr>
            <a:r>
              <a:rPr lang="en-US" dirty="0"/>
              <a:t>• Incision – clean cut/surgical. Skin, soft tissues and muscle may be severed </a:t>
            </a:r>
          </a:p>
          <a:p>
            <a:pPr>
              <a:buNone/>
            </a:pPr>
            <a:r>
              <a:rPr lang="en-US" dirty="0"/>
              <a:t>• Laceration – jagged edges e.g. from teeth, claws, barbed wire.</a:t>
            </a:r>
          </a:p>
          <a:p>
            <a:pPr>
              <a:buNone/>
            </a:pPr>
            <a:r>
              <a:rPr lang="en-US"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b="1" dirty="0"/>
              <a:t>LASER</a:t>
            </a:r>
            <a:br>
              <a:rPr lang="en-US" b="1" dirty="0"/>
            </a:br>
            <a:r>
              <a:rPr lang="en-US" sz="1800" b="1" dirty="0"/>
              <a:t>(Light Amplification from the stimulated emission of radiation)</a:t>
            </a:r>
          </a:p>
        </p:txBody>
      </p:sp>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2590800" y="1905000"/>
            <a:ext cx="3886200" cy="3914775"/>
          </a:xfrm>
          <a:prstGeom prst="rect">
            <a:avLst/>
          </a:prstGeom>
        </p:spPr>
      </p:pic>
      <p:sp>
        <p:nvSpPr>
          <p:cNvPr id="6" name="Slide Number Placeholder 5"/>
          <p:cNvSpPr>
            <a:spLocks noGrp="1"/>
          </p:cNvSpPr>
          <p:nvPr>
            <p:ph type="sldNum" sz="quarter" idx="12"/>
          </p:nvPr>
        </p:nvSpPr>
        <p:spPr/>
        <p:txBody>
          <a:bodyPr/>
          <a:lstStyle/>
          <a:p>
            <a:fld id="{AE5D2EA4-2E34-434C-83C3-4AC2FAEC1186}" type="slidenum">
              <a:rPr lang="en-US" smtClean="0"/>
              <a:pPr/>
              <a:t>40</a:t>
            </a:fld>
            <a:endParaRPr lang="en-US"/>
          </a:p>
        </p:txBody>
      </p:sp>
    </p:spTree>
    <p:extLst>
      <p:ext uri="{BB962C8B-B14F-4D97-AF65-F5344CB8AC3E}">
        <p14:creationId xmlns:p14="http://schemas.microsoft.com/office/powerpoint/2010/main" val="3078090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LASER</a:t>
            </a:r>
          </a:p>
        </p:txBody>
      </p:sp>
      <p:sp>
        <p:nvSpPr>
          <p:cNvPr id="3" name="Content Placeholder 2"/>
          <p:cNvSpPr>
            <a:spLocks noGrp="1"/>
          </p:cNvSpPr>
          <p:nvPr>
            <p:ph idx="1"/>
          </p:nvPr>
        </p:nvSpPr>
        <p:spPr/>
        <p:txBody>
          <a:bodyPr/>
          <a:lstStyle/>
          <a:p>
            <a:pPr algn="just"/>
            <a:r>
              <a:rPr lang="en-US" dirty="0"/>
              <a:t>It was found that low dosages ( 10 J/cm2) of radiation from low-output lasers had a stimulatory action on metabolic processes and cell proliferation compared to incandescent or tungsten light.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action</a:t>
            </a: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sz="2000" b="1" dirty="0"/>
              <a:t>PHOSPHO – LIPID GATE AND COHERENT LIGHT – </a:t>
            </a:r>
          </a:p>
          <a:p>
            <a:r>
              <a:rPr lang="en-US" sz="2000" dirty="0"/>
              <a:t>The cell membrane “oscillates” due to the coherence of waveforms and thus increases cell membrane permeability</a:t>
            </a:r>
          </a:p>
          <a:p>
            <a:endParaRPr lang="en-US"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086" y="3048000"/>
            <a:ext cx="6483928"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5D2EA4-2E34-434C-83C3-4AC2FAEC1186}" type="slidenum">
              <a:rPr lang="en-US" smtClean="0"/>
              <a:pPr/>
              <a:t>42</a:t>
            </a:fld>
            <a:endParaRPr lang="en-US"/>
          </a:p>
        </p:txBody>
      </p:sp>
    </p:spTree>
    <p:extLst>
      <p:ext uri="{BB962C8B-B14F-4D97-AF65-F5344CB8AC3E}">
        <p14:creationId xmlns:p14="http://schemas.microsoft.com/office/powerpoint/2010/main" val="651903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laser</a:t>
            </a:r>
          </a:p>
        </p:txBody>
      </p:sp>
      <p:sp>
        <p:nvSpPr>
          <p:cNvPr id="3" name="Content Placeholder 2"/>
          <p:cNvSpPr>
            <a:spLocks noGrp="1"/>
          </p:cNvSpPr>
          <p:nvPr>
            <p:ph sz="quarter" idx="4294967295"/>
          </p:nvPr>
        </p:nvSpPr>
        <p:spPr>
          <a:xfrm>
            <a:off x="609600" y="1600200"/>
            <a:ext cx="7924800" cy="4114800"/>
          </a:xfrm>
          <a:prstGeom prst="rect">
            <a:avLst/>
          </a:prstGeom>
        </p:spPr>
        <p:txBody>
          <a:bodyPr>
            <a:noAutofit/>
          </a:bodyPr>
          <a:lstStyle/>
          <a:p>
            <a:pPr algn="just"/>
            <a:r>
              <a:rPr lang="en-US" sz="2400" dirty="0"/>
              <a:t>ATP production</a:t>
            </a:r>
          </a:p>
          <a:p>
            <a:pPr algn="just"/>
            <a:r>
              <a:rPr lang="en-US" sz="2400" dirty="0"/>
              <a:t>Collagen synthesis</a:t>
            </a:r>
          </a:p>
          <a:p>
            <a:pPr algn="just"/>
            <a:r>
              <a:rPr lang="en-US" sz="2400" dirty="0"/>
              <a:t>Wound healing</a:t>
            </a:r>
          </a:p>
          <a:p>
            <a:pPr algn="just"/>
            <a:r>
              <a:rPr lang="en-US" sz="2400" dirty="0"/>
              <a:t>Pain reduction</a:t>
            </a:r>
          </a:p>
          <a:p>
            <a:pPr algn="just"/>
            <a:r>
              <a:rPr lang="en-US" sz="2400" dirty="0"/>
              <a:t>Increase immune response</a:t>
            </a:r>
          </a:p>
          <a:p>
            <a:pPr algn="just"/>
            <a:endParaRPr lang="en-US" sz="2400" dirty="0"/>
          </a:p>
          <a:p>
            <a:pPr algn="just">
              <a:buNone/>
            </a:pPr>
            <a:endParaRPr lang="en-US" sz="2400" dirty="0"/>
          </a:p>
          <a:p>
            <a:pPr algn="just"/>
            <a:r>
              <a:rPr lang="en-US" sz="2400" dirty="0"/>
              <a:t>And there is no sensation to the patient except possibly the sensation of a slight breeze.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0"/>
            <a:ext cx="279918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5D2EA4-2E34-434C-83C3-4AC2FAEC1186}" type="slidenum">
              <a:rPr lang="en-US" smtClean="0"/>
              <a:pPr/>
              <a:t>43</a:t>
            </a:fld>
            <a:endParaRPr lang="en-US"/>
          </a:p>
        </p:txBody>
      </p:sp>
    </p:spTree>
    <p:extLst>
      <p:ext uri="{BB962C8B-B14F-4D97-AF65-F5344CB8AC3E}">
        <p14:creationId xmlns:p14="http://schemas.microsoft.com/office/powerpoint/2010/main" val="535784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IN" dirty="0"/>
              <a:t>LASER For wound healing </a:t>
            </a:r>
          </a:p>
        </p:txBody>
      </p:sp>
      <p:sp>
        <p:nvSpPr>
          <p:cNvPr id="3" name="Content Placeholder 2"/>
          <p:cNvSpPr>
            <a:spLocks noGrp="1"/>
          </p:cNvSpPr>
          <p:nvPr>
            <p:ph idx="1"/>
          </p:nvPr>
        </p:nvSpPr>
        <p:spPr/>
        <p:txBody>
          <a:bodyPr>
            <a:normAutofit/>
          </a:bodyPr>
          <a:lstStyle/>
          <a:p>
            <a:pPr marL="0" indent="0" algn="just">
              <a:buNone/>
            </a:pPr>
            <a:r>
              <a:rPr lang="en-IN" b="1" dirty="0"/>
              <a:t>Inflammatory phase</a:t>
            </a:r>
          </a:p>
          <a:p>
            <a:pPr algn="just"/>
            <a:r>
              <a:rPr lang="en-IN" dirty="0"/>
              <a:t>Evidence also suggests that red (He-Ne) laser irradiation activates T and B lymphocytes, enhancing their ability to bind bacteria and that laser light promotes degranulation of mast cells and synthesis and release of chemical mediators of fibroblast proliferation by macrophages.</a:t>
            </a:r>
          </a:p>
        </p:txBody>
      </p:sp>
    </p:spTree>
    <p:extLst>
      <p:ext uri="{BB962C8B-B14F-4D97-AF65-F5344CB8AC3E}">
        <p14:creationId xmlns:p14="http://schemas.microsoft.com/office/powerpoint/2010/main" val="821302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LASER For wound healing </a:t>
            </a:r>
          </a:p>
        </p:txBody>
      </p:sp>
      <p:sp>
        <p:nvSpPr>
          <p:cNvPr id="3" name="Content Placeholder 2"/>
          <p:cNvSpPr>
            <a:spLocks noGrp="1"/>
          </p:cNvSpPr>
          <p:nvPr>
            <p:ph idx="1"/>
          </p:nvPr>
        </p:nvSpPr>
        <p:spPr/>
        <p:txBody>
          <a:bodyPr>
            <a:normAutofit fontScale="92500"/>
          </a:bodyPr>
          <a:lstStyle/>
          <a:p>
            <a:pPr marL="0" indent="0" algn="just">
              <a:buNone/>
            </a:pPr>
            <a:r>
              <a:rPr lang="en-IN" b="1" dirty="0"/>
              <a:t>Proliferation phase </a:t>
            </a:r>
            <a:r>
              <a:rPr lang="en-IN" dirty="0"/>
              <a:t>-</a:t>
            </a:r>
          </a:p>
          <a:p>
            <a:pPr algn="just"/>
            <a:r>
              <a:rPr lang="en-IN" dirty="0"/>
              <a:t>Laser and LED light in the red to IR wavelength range can also stimulate proliferation of various cells involved in tissue healing, including fibroblasts, keratinocytes, and endothelial cells</a:t>
            </a:r>
          </a:p>
          <a:p>
            <a:pPr algn="just"/>
            <a:r>
              <a:rPr lang="en-IN" dirty="0"/>
              <a:t>Laser and light therapy is also thought to enhance tissue healing by promoting collagen production, likely by stimulating production of mRNA that codes for </a:t>
            </a:r>
            <a:r>
              <a:rPr lang="en-IN" dirty="0" err="1"/>
              <a:t>procollagen</a:t>
            </a:r>
            <a:r>
              <a:rPr lang="en-IN" dirty="0"/>
              <a:t>.</a:t>
            </a:r>
          </a:p>
          <a:p>
            <a:pPr algn="just"/>
            <a:endParaRPr lang="en-IN" dirty="0"/>
          </a:p>
        </p:txBody>
      </p:sp>
    </p:spTree>
    <p:extLst>
      <p:ext uri="{BB962C8B-B14F-4D97-AF65-F5344CB8AC3E}">
        <p14:creationId xmlns:p14="http://schemas.microsoft.com/office/powerpoint/2010/main" val="2511222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0" y="76200"/>
            <a:ext cx="9080055" cy="6781800"/>
          </a:xfrm>
          <a:prstGeom prst="rect">
            <a:avLst/>
          </a:prstGeom>
        </p:spPr>
      </p:pic>
      <p:sp>
        <p:nvSpPr>
          <p:cNvPr id="4" name="Slide Number Placeholder 3"/>
          <p:cNvSpPr>
            <a:spLocks noGrp="1"/>
          </p:cNvSpPr>
          <p:nvPr>
            <p:ph type="sldNum" sz="quarter" idx="12"/>
          </p:nvPr>
        </p:nvSpPr>
        <p:spPr/>
        <p:txBody>
          <a:bodyPr/>
          <a:lstStyle/>
          <a:p>
            <a:fld id="{AE5D2EA4-2E34-434C-83C3-4AC2FAEC1186}" type="slidenum">
              <a:rPr lang="en-US" smtClean="0"/>
              <a:pPr/>
              <a:t>46</a:t>
            </a:fld>
            <a:endParaRPr lang="en-US"/>
          </a:p>
        </p:txBody>
      </p:sp>
    </p:spTree>
    <p:extLst>
      <p:ext uri="{BB962C8B-B14F-4D97-AF65-F5344CB8AC3E}">
        <p14:creationId xmlns:p14="http://schemas.microsoft.com/office/powerpoint/2010/main" val="764711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for wound healing</a:t>
            </a: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pPr algn="just"/>
            <a:r>
              <a:rPr lang="en-US" sz="2000" dirty="0"/>
              <a:t>LASERs work by producing short pulses of intense light that pass harmlessly through the top layers of the skin to be selectively absorbed by the inflammatory tissue.</a:t>
            </a:r>
          </a:p>
          <a:p>
            <a:pPr algn="just"/>
            <a:r>
              <a:rPr lang="en-US" sz="2000" dirty="0"/>
              <a:t>This laser energy causes the inflammatory tissue to fragment into smaller particles that are then removed by the body’s immune system.</a:t>
            </a:r>
          </a:p>
          <a:p>
            <a:pPr algn="just"/>
            <a:r>
              <a:rPr lang="en-US" sz="2000" dirty="0"/>
              <a:t>The laser selectively targets the inflammatory tissue without damaging the surrounding cells.</a:t>
            </a:r>
          </a:p>
          <a:p>
            <a:pPr algn="just"/>
            <a:endParaRPr lang="en-US" sz="2000" dirty="0"/>
          </a:p>
          <a:p>
            <a:pPr algn="just"/>
            <a:endParaRPr lang="en-US" sz="20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634" y="4239409"/>
            <a:ext cx="2412275" cy="1623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5D2EA4-2E34-434C-83C3-4AC2FAEC1186}" type="slidenum">
              <a:rPr lang="en-US" smtClean="0"/>
              <a:pPr/>
              <a:t>47</a:t>
            </a:fld>
            <a:endParaRPr lang="en-US"/>
          </a:p>
        </p:txBody>
      </p:sp>
    </p:spTree>
    <p:extLst>
      <p:ext uri="{BB962C8B-B14F-4D97-AF65-F5344CB8AC3E}">
        <p14:creationId xmlns:p14="http://schemas.microsoft.com/office/powerpoint/2010/main" val="816928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and dosage</a:t>
            </a: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r>
              <a:rPr lang="en-US" sz="2000" dirty="0"/>
              <a:t>Wound Margins</a:t>
            </a:r>
          </a:p>
          <a:p>
            <a:r>
              <a:rPr lang="en-US" sz="2000" dirty="0"/>
              <a:t>Direct contact</a:t>
            </a:r>
          </a:p>
          <a:p>
            <a:r>
              <a:rPr lang="en-US" sz="2000" dirty="0"/>
              <a:t>1 – 2 </a:t>
            </a:r>
            <a:r>
              <a:rPr lang="en-US" sz="2000" dirty="0" err="1"/>
              <a:t>cms</a:t>
            </a:r>
            <a:r>
              <a:rPr lang="en-US" sz="2000" dirty="0"/>
              <a:t> from edges</a:t>
            </a:r>
          </a:p>
          <a:p>
            <a:r>
              <a:rPr lang="en-US" sz="2000" dirty="0"/>
              <a:t>4 – 10 J/ cm</a:t>
            </a:r>
            <a:r>
              <a:rPr lang="en-US" sz="2000" baseline="30000" dirty="0"/>
              <a:t>2</a:t>
            </a:r>
          </a:p>
          <a:p>
            <a:endParaRPr lang="en-US" sz="2000" baseline="30000" dirty="0"/>
          </a:p>
          <a:p>
            <a:endParaRPr lang="en-US" sz="2000" baseline="30000" dirty="0"/>
          </a:p>
          <a:p>
            <a:endParaRPr lang="en-US" sz="2000" baseline="30000" dirty="0"/>
          </a:p>
          <a:p>
            <a:r>
              <a:rPr lang="en-US" sz="2000" dirty="0"/>
              <a:t>Wound Bed</a:t>
            </a:r>
          </a:p>
          <a:p>
            <a:r>
              <a:rPr lang="en-US" sz="2000" dirty="0"/>
              <a:t>Non Contact</a:t>
            </a:r>
          </a:p>
          <a:p>
            <a:r>
              <a:rPr lang="en-US" sz="2000" dirty="0"/>
              <a:t>1 – 5 J/ cm</a:t>
            </a:r>
            <a:r>
              <a:rPr lang="en-US" sz="2000" baseline="30000" dirty="0"/>
              <a:t>2</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322" y="1752600"/>
            <a:ext cx="541423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5D2EA4-2E34-434C-83C3-4AC2FAEC1186}" type="slidenum">
              <a:rPr lang="en-US" smtClean="0"/>
              <a:pPr/>
              <a:t>48</a:t>
            </a:fld>
            <a:endParaRPr lang="en-US"/>
          </a:p>
        </p:txBody>
      </p:sp>
    </p:spTree>
    <p:extLst>
      <p:ext uri="{BB962C8B-B14F-4D97-AF65-F5344CB8AC3E}">
        <p14:creationId xmlns:p14="http://schemas.microsoft.com/office/powerpoint/2010/main" val="43908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Ultraviolet radiation</a:t>
            </a:r>
          </a:p>
        </p:txBody>
      </p:sp>
      <p:sp>
        <p:nvSpPr>
          <p:cNvPr id="3" name="Content Placeholder 2"/>
          <p:cNvSpPr>
            <a:spLocks noGrp="1"/>
          </p:cNvSpPr>
          <p:nvPr>
            <p:ph sz="quarter" idx="4294967295"/>
          </p:nvPr>
        </p:nvSpPr>
        <p:spPr>
          <a:xfrm>
            <a:off x="609600" y="1143000"/>
            <a:ext cx="7924800" cy="4114800"/>
          </a:xfrm>
          <a:prstGeom prst="rect">
            <a:avLst/>
          </a:prstGeom>
        </p:spPr>
        <p:txBody>
          <a:bodyPr/>
          <a:lstStyle/>
          <a:p>
            <a:pPr algn="just"/>
            <a:r>
              <a:rPr lang="en-US" sz="2800" b="1" dirty="0"/>
              <a:t>Ultraviolet</a:t>
            </a:r>
            <a:r>
              <a:rPr lang="en-US" sz="2800" dirty="0"/>
              <a:t> (UV) light is electromagnetic radiation with a wavelength shorter than that of visible light, but longer than X - rays, that is, in the range between 400 nm and 10 nm.</a:t>
            </a:r>
          </a:p>
          <a:p>
            <a:pPr algn="just"/>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95600"/>
            <a:ext cx="7620000" cy="3323897"/>
          </a:xfrm>
          <a:prstGeom prst="rect">
            <a:avLst/>
          </a:prstGeom>
        </p:spPr>
      </p:pic>
      <p:sp>
        <p:nvSpPr>
          <p:cNvPr id="7" name="Slide Number Placeholder 6"/>
          <p:cNvSpPr>
            <a:spLocks noGrp="1"/>
          </p:cNvSpPr>
          <p:nvPr>
            <p:ph type="sldNum" sz="quarter" idx="12"/>
          </p:nvPr>
        </p:nvSpPr>
        <p:spPr/>
        <p:txBody>
          <a:bodyPr/>
          <a:lstStyle/>
          <a:p>
            <a:fld id="{AE5D2EA4-2E34-434C-83C3-4AC2FAEC1186}" type="slidenum">
              <a:rPr lang="en-US" smtClean="0"/>
              <a:pPr/>
              <a:t>49</a:t>
            </a:fld>
            <a:endParaRPr lang="en-US"/>
          </a:p>
        </p:txBody>
      </p:sp>
    </p:spTree>
    <p:extLst>
      <p:ext uri="{BB962C8B-B14F-4D97-AF65-F5344CB8AC3E}">
        <p14:creationId xmlns:p14="http://schemas.microsoft.com/office/powerpoint/2010/main" val="3824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WOUND </a:t>
            </a:r>
          </a:p>
        </p:txBody>
      </p:sp>
      <p:sp>
        <p:nvSpPr>
          <p:cNvPr id="3" name="Content Placeholder 2"/>
          <p:cNvSpPr>
            <a:spLocks noGrp="1"/>
          </p:cNvSpPr>
          <p:nvPr>
            <p:ph idx="1"/>
          </p:nvPr>
        </p:nvSpPr>
        <p:spPr/>
        <p:txBody>
          <a:bodyPr/>
          <a:lstStyle/>
          <a:p>
            <a:r>
              <a:rPr lang="en-US" dirty="0"/>
              <a:t>Puncture – small entry. May have some internal damage and can become infected </a:t>
            </a:r>
          </a:p>
          <a:p>
            <a:pPr>
              <a:buNone/>
            </a:pPr>
            <a:r>
              <a:rPr lang="en-US" dirty="0"/>
              <a:t>• Tear/Avulsion – skin and soft tissue partially or completely torn away </a:t>
            </a:r>
          </a:p>
          <a:p>
            <a:pPr>
              <a:buNone/>
            </a:pPr>
            <a:r>
              <a:rPr lang="en-US" dirty="0"/>
              <a:t>• Cavity – chronic, open wound </a:t>
            </a:r>
          </a:p>
          <a:p>
            <a:pPr>
              <a:buNone/>
            </a:pPr>
            <a:r>
              <a:rPr lang="en-US" dirty="0"/>
              <a:t>    </a:t>
            </a:r>
            <a:r>
              <a:rPr lang="en-US" dirty="0" err="1"/>
              <a:t>e.g.pressure</a:t>
            </a:r>
            <a:r>
              <a:rPr lang="en-US" dirty="0"/>
              <a:t> sores, Arterial or venous ulcers</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UVR for Wound Healing</a:t>
            </a:r>
          </a:p>
        </p:txBody>
      </p:sp>
      <p:sp>
        <p:nvSpPr>
          <p:cNvPr id="3" name="Content Placeholder 2"/>
          <p:cNvSpPr>
            <a:spLocks noGrp="1"/>
          </p:cNvSpPr>
          <p:nvPr>
            <p:ph idx="1"/>
          </p:nvPr>
        </p:nvSpPr>
        <p:spPr/>
        <p:txBody>
          <a:bodyPr/>
          <a:lstStyle/>
          <a:p>
            <a:pPr algn="just"/>
            <a:r>
              <a:rPr lang="en-IN" dirty="0"/>
              <a:t>The use of UVR To treat chronic wound  is most often based on bactericidal effect and on the </a:t>
            </a:r>
            <a:r>
              <a:rPr lang="en-IN" dirty="0" err="1"/>
              <a:t>erythemal</a:t>
            </a:r>
            <a:r>
              <a:rPr lang="en-IN" dirty="0"/>
              <a:t> response. That stimulates the healing process by exfoliation and repair </a:t>
            </a:r>
          </a:p>
          <a:p>
            <a:pPr algn="just"/>
            <a:endParaRPr lang="en-IN" dirty="0"/>
          </a:p>
        </p:txBody>
      </p:sp>
    </p:spTree>
    <p:extLst>
      <p:ext uri="{BB962C8B-B14F-4D97-AF65-F5344CB8AC3E}">
        <p14:creationId xmlns:p14="http://schemas.microsoft.com/office/powerpoint/2010/main" val="877766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905801496"/>
              </p:ext>
            </p:extLst>
          </p:nvPr>
        </p:nvGraphicFramePr>
        <p:xfrm>
          <a:off x="609600" y="990599"/>
          <a:ext cx="8001000" cy="4952999"/>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1542457">
                <a:tc>
                  <a:txBody>
                    <a:bodyPr/>
                    <a:lstStyle/>
                    <a:p>
                      <a:r>
                        <a:rPr lang="en-US" dirty="0"/>
                        <a:t>Name</a:t>
                      </a:r>
                    </a:p>
                  </a:txBody>
                  <a:tcPr/>
                </a:tc>
                <a:tc>
                  <a:txBody>
                    <a:bodyPr/>
                    <a:lstStyle/>
                    <a:p>
                      <a:r>
                        <a:rPr lang="en-US" dirty="0" err="1"/>
                        <a:t>Abbrevation</a:t>
                      </a:r>
                      <a:endParaRPr lang="en-US" dirty="0"/>
                    </a:p>
                  </a:txBody>
                  <a:tcPr/>
                </a:tc>
                <a:tc>
                  <a:txBody>
                    <a:bodyPr/>
                    <a:lstStyle/>
                    <a:p>
                      <a:r>
                        <a:rPr lang="en-US" dirty="0"/>
                        <a:t>Wavelength Range </a:t>
                      </a:r>
                    </a:p>
                    <a:p>
                      <a:r>
                        <a:rPr lang="en-US" sz="1400" dirty="0"/>
                        <a:t>(in</a:t>
                      </a:r>
                      <a:r>
                        <a:rPr lang="en-US" sz="1400" baseline="0" dirty="0"/>
                        <a:t> nanometers)</a:t>
                      </a:r>
                      <a:endParaRPr lang="en-US" sz="1400" dirty="0"/>
                    </a:p>
                  </a:txBody>
                  <a:tcPr/>
                </a:tc>
                <a:tc>
                  <a:txBody>
                    <a:bodyPr/>
                    <a:lstStyle/>
                    <a:p>
                      <a:r>
                        <a:rPr lang="en-US" dirty="0"/>
                        <a:t>Energy per photon</a:t>
                      </a:r>
                    </a:p>
                    <a:p>
                      <a:r>
                        <a:rPr lang="en-US" sz="1200" dirty="0"/>
                        <a:t>(in</a:t>
                      </a:r>
                      <a:r>
                        <a:rPr lang="en-US" sz="1200" baseline="0" dirty="0"/>
                        <a:t> </a:t>
                      </a:r>
                      <a:r>
                        <a:rPr lang="en-US" sz="1200" baseline="0" dirty="0" err="1"/>
                        <a:t>electronvolts</a:t>
                      </a:r>
                      <a:r>
                        <a:rPr lang="en-US" sz="1200" baseline="0" dirty="0"/>
                        <a:t>)</a:t>
                      </a:r>
                      <a:endParaRPr lang="en-US" sz="1200" dirty="0"/>
                    </a:p>
                  </a:txBody>
                  <a:tcPr/>
                </a:tc>
                <a:tc>
                  <a:txBody>
                    <a:bodyPr/>
                    <a:lstStyle/>
                    <a:p>
                      <a:r>
                        <a:rPr lang="en-US" dirty="0"/>
                        <a:t>Notes/</a:t>
                      </a:r>
                      <a:r>
                        <a:rPr lang="en-US" baseline="0" dirty="0"/>
                        <a:t> alternative names</a:t>
                      </a:r>
                      <a:endParaRPr lang="en-US" dirty="0"/>
                    </a:p>
                  </a:txBody>
                  <a:tcPr/>
                </a:tc>
                <a:extLst>
                  <a:ext uri="{0D108BD9-81ED-4DB2-BD59-A6C34878D82A}">
                    <a16:rowId xmlns:a16="http://schemas.microsoft.com/office/drawing/2014/main" val="10000"/>
                  </a:ext>
                </a:extLst>
              </a:tr>
              <a:tr h="625551">
                <a:tc>
                  <a:txBody>
                    <a:bodyPr/>
                    <a:lstStyle/>
                    <a:p>
                      <a:r>
                        <a:rPr lang="en-US" dirty="0"/>
                        <a:t>Ultraviolet</a:t>
                      </a:r>
                    </a:p>
                  </a:txBody>
                  <a:tcPr/>
                </a:tc>
                <a:tc>
                  <a:txBody>
                    <a:bodyPr/>
                    <a:lstStyle/>
                    <a:p>
                      <a:r>
                        <a:rPr lang="en-US" dirty="0"/>
                        <a:t>UV</a:t>
                      </a:r>
                    </a:p>
                  </a:txBody>
                  <a:tcPr/>
                </a:tc>
                <a:tc>
                  <a:txBody>
                    <a:bodyPr/>
                    <a:lstStyle/>
                    <a:p>
                      <a:r>
                        <a:rPr lang="en-US" dirty="0"/>
                        <a:t>400</a:t>
                      </a:r>
                      <a:r>
                        <a:rPr lang="en-US" baseline="0" dirty="0"/>
                        <a:t> – </a:t>
                      </a:r>
                      <a:r>
                        <a:rPr lang="en-US" dirty="0"/>
                        <a:t>100</a:t>
                      </a:r>
                    </a:p>
                  </a:txBody>
                  <a:tcPr/>
                </a:tc>
                <a:tc>
                  <a:txBody>
                    <a:bodyPr/>
                    <a:lstStyle/>
                    <a:p>
                      <a:r>
                        <a:rPr lang="en-US" dirty="0"/>
                        <a:t>3.10 – 12.4 </a:t>
                      </a:r>
                      <a:r>
                        <a:rPr lang="en-US" dirty="0" err="1"/>
                        <a:t>eV</a:t>
                      </a:r>
                      <a:endParaRPr lang="en-US" dirty="0"/>
                    </a:p>
                  </a:txBody>
                  <a:tcPr/>
                </a:tc>
                <a:tc>
                  <a:txBody>
                    <a:bodyPr/>
                    <a:lstStyle/>
                    <a:p>
                      <a:endParaRPr lang="en-US" dirty="0"/>
                    </a:p>
                  </a:txBody>
                  <a:tcPr/>
                </a:tc>
                <a:extLst>
                  <a:ext uri="{0D108BD9-81ED-4DB2-BD59-A6C34878D82A}">
                    <a16:rowId xmlns:a16="http://schemas.microsoft.com/office/drawing/2014/main" val="10001"/>
                  </a:ext>
                </a:extLst>
              </a:tr>
              <a:tr h="1079720">
                <a:tc>
                  <a:txBody>
                    <a:bodyPr/>
                    <a:lstStyle/>
                    <a:p>
                      <a:r>
                        <a:rPr lang="en-US" dirty="0"/>
                        <a:t>Ultraviolet</a:t>
                      </a:r>
                      <a:r>
                        <a:rPr lang="en-US" baseline="0" dirty="0"/>
                        <a:t> A</a:t>
                      </a:r>
                      <a:endParaRPr lang="en-US" dirty="0"/>
                    </a:p>
                  </a:txBody>
                  <a:tcPr/>
                </a:tc>
                <a:tc>
                  <a:txBody>
                    <a:bodyPr/>
                    <a:lstStyle/>
                    <a:p>
                      <a:r>
                        <a:rPr lang="en-US" dirty="0"/>
                        <a:t>UVA</a:t>
                      </a:r>
                    </a:p>
                  </a:txBody>
                  <a:tcPr/>
                </a:tc>
                <a:tc>
                  <a:txBody>
                    <a:bodyPr/>
                    <a:lstStyle/>
                    <a:p>
                      <a:r>
                        <a:rPr lang="en-US" dirty="0"/>
                        <a:t>400 – 315</a:t>
                      </a:r>
                    </a:p>
                  </a:txBody>
                  <a:tcPr/>
                </a:tc>
                <a:tc>
                  <a:txBody>
                    <a:bodyPr/>
                    <a:lstStyle/>
                    <a:p>
                      <a:r>
                        <a:rPr lang="en-US" dirty="0"/>
                        <a:t>3.10 – 3.94 </a:t>
                      </a:r>
                      <a:r>
                        <a:rPr lang="en-US" dirty="0" err="1"/>
                        <a:t>eV</a:t>
                      </a:r>
                      <a:endParaRPr lang="en-US" dirty="0"/>
                    </a:p>
                  </a:txBody>
                  <a:tcPr/>
                </a:tc>
                <a:tc>
                  <a:txBody>
                    <a:bodyPr/>
                    <a:lstStyle/>
                    <a:p>
                      <a:r>
                        <a:rPr lang="en-US" dirty="0"/>
                        <a:t>Long wave,</a:t>
                      </a:r>
                      <a:r>
                        <a:rPr lang="en-US" baseline="0" dirty="0"/>
                        <a:t> black light</a:t>
                      </a:r>
                      <a:endParaRPr lang="en-US" dirty="0"/>
                    </a:p>
                  </a:txBody>
                  <a:tcPr/>
                </a:tc>
                <a:extLst>
                  <a:ext uri="{0D108BD9-81ED-4DB2-BD59-A6C34878D82A}">
                    <a16:rowId xmlns:a16="http://schemas.microsoft.com/office/drawing/2014/main" val="10002"/>
                  </a:ext>
                </a:extLst>
              </a:tr>
              <a:tr h="625551">
                <a:tc>
                  <a:txBody>
                    <a:bodyPr/>
                    <a:lstStyle/>
                    <a:p>
                      <a:r>
                        <a:rPr lang="en-US" dirty="0"/>
                        <a:t>Ultraviolet B</a:t>
                      </a:r>
                    </a:p>
                  </a:txBody>
                  <a:tcPr/>
                </a:tc>
                <a:tc>
                  <a:txBody>
                    <a:bodyPr/>
                    <a:lstStyle/>
                    <a:p>
                      <a:r>
                        <a:rPr lang="en-US" dirty="0"/>
                        <a:t>UVB</a:t>
                      </a:r>
                    </a:p>
                  </a:txBody>
                  <a:tcPr/>
                </a:tc>
                <a:tc>
                  <a:txBody>
                    <a:bodyPr/>
                    <a:lstStyle/>
                    <a:p>
                      <a:r>
                        <a:rPr lang="en-US" dirty="0"/>
                        <a:t>315 – 280</a:t>
                      </a:r>
                    </a:p>
                  </a:txBody>
                  <a:tcPr/>
                </a:tc>
                <a:tc>
                  <a:txBody>
                    <a:bodyPr/>
                    <a:lstStyle/>
                    <a:p>
                      <a:r>
                        <a:rPr lang="en-US" dirty="0"/>
                        <a:t>3.94 – 4.43</a:t>
                      </a:r>
                      <a:r>
                        <a:rPr lang="en-US" baseline="0" dirty="0"/>
                        <a:t> </a:t>
                      </a:r>
                      <a:r>
                        <a:rPr lang="en-US" baseline="0" dirty="0" err="1"/>
                        <a:t>eV</a:t>
                      </a:r>
                      <a:endParaRPr lang="en-US" dirty="0"/>
                    </a:p>
                  </a:txBody>
                  <a:tcPr/>
                </a:tc>
                <a:tc>
                  <a:txBody>
                    <a:bodyPr/>
                    <a:lstStyle/>
                    <a:p>
                      <a:r>
                        <a:rPr lang="en-US" dirty="0"/>
                        <a:t>Medium wave</a:t>
                      </a:r>
                    </a:p>
                  </a:txBody>
                  <a:tcPr/>
                </a:tc>
                <a:extLst>
                  <a:ext uri="{0D108BD9-81ED-4DB2-BD59-A6C34878D82A}">
                    <a16:rowId xmlns:a16="http://schemas.microsoft.com/office/drawing/2014/main" val="10003"/>
                  </a:ext>
                </a:extLst>
              </a:tr>
              <a:tr h="1079720">
                <a:tc>
                  <a:txBody>
                    <a:bodyPr/>
                    <a:lstStyle/>
                    <a:p>
                      <a:r>
                        <a:rPr lang="en-US" dirty="0"/>
                        <a:t>Ultraviolet C</a:t>
                      </a:r>
                    </a:p>
                  </a:txBody>
                  <a:tcPr/>
                </a:tc>
                <a:tc>
                  <a:txBody>
                    <a:bodyPr/>
                    <a:lstStyle/>
                    <a:p>
                      <a:r>
                        <a:rPr lang="en-US" dirty="0"/>
                        <a:t>UVC</a:t>
                      </a:r>
                    </a:p>
                  </a:txBody>
                  <a:tcPr/>
                </a:tc>
                <a:tc>
                  <a:txBody>
                    <a:bodyPr/>
                    <a:lstStyle/>
                    <a:p>
                      <a:r>
                        <a:rPr lang="en-US" dirty="0"/>
                        <a:t>280 – 100</a:t>
                      </a:r>
                    </a:p>
                  </a:txBody>
                  <a:tcPr/>
                </a:tc>
                <a:tc>
                  <a:txBody>
                    <a:bodyPr/>
                    <a:lstStyle/>
                    <a:p>
                      <a:r>
                        <a:rPr lang="en-US" dirty="0"/>
                        <a:t>4.43 – 12.4</a:t>
                      </a:r>
                      <a:r>
                        <a:rPr lang="en-US" baseline="0" dirty="0"/>
                        <a:t> </a:t>
                      </a:r>
                      <a:r>
                        <a:rPr lang="en-US" baseline="0" dirty="0" err="1"/>
                        <a:t>eV</a:t>
                      </a:r>
                      <a:endParaRPr lang="en-US" dirty="0"/>
                    </a:p>
                  </a:txBody>
                  <a:tcPr/>
                </a:tc>
                <a:tc>
                  <a:txBody>
                    <a:bodyPr/>
                    <a:lstStyle/>
                    <a:p>
                      <a:r>
                        <a:rPr lang="en-US" dirty="0"/>
                        <a:t>Short wave,</a:t>
                      </a:r>
                      <a:r>
                        <a:rPr lang="en-US" baseline="0" dirty="0"/>
                        <a:t> </a:t>
                      </a:r>
                      <a:r>
                        <a:rPr lang="en-US" b="1" baseline="0" dirty="0"/>
                        <a:t>germicidal</a:t>
                      </a:r>
                      <a:r>
                        <a:rPr lang="en-US" baseline="0" dirty="0"/>
                        <a:t> </a:t>
                      </a:r>
                      <a:endParaRPr lang="en-US" dirty="0"/>
                    </a:p>
                  </a:txBody>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AE5D2EA4-2E34-434C-83C3-4AC2FAEC1186}" type="slidenum">
              <a:rPr lang="en-US" smtClean="0"/>
              <a:pPr/>
              <a:t>51</a:t>
            </a:fld>
            <a:endParaRPr lang="en-US"/>
          </a:p>
        </p:txBody>
      </p:sp>
    </p:spTree>
    <p:extLst>
      <p:ext uri="{BB962C8B-B14F-4D97-AF65-F5344CB8AC3E}">
        <p14:creationId xmlns:p14="http://schemas.microsoft.com/office/powerpoint/2010/main" val="4274807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09600" y="1600200"/>
            <a:ext cx="7924800" cy="4114800"/>
          </a:xfrm>
          <a:prstGeom prst="rect">
            <a:avLst/>
          </a:prstGeom>
        </p:spPr>
        <p:txBody>
          <a:bodyPr>
            <a:normAutofit lnSpcReduction="10000"/>
          </a:bodyPr>
          <a:lstStyle/>
          <a:p>
            <a:pPr>
              <a:buNone/>
            </a:pPr>
            <a:r>
              <a:rPr lang="en-US" sz="2200" b="1" dirty="0"/>
              <a:t>UVR C (100 – 280 nm) is the frequency band most commonly used because it</a:t>
            </a:r>
            <a:r>
              <a:rPr lang="en-US" sz="2200" dirty="0"/>
              <a:t>,</a:t>
            </a:r>
          </a:p>
          <a:p>
            <a:r>
              <a:rPr lang="en-US" sz="2200" dirty="0"/>
              <a:t>Enhances epithelialization</a:t>
            </a:r>
          </a:p>
          <a:p>
            <a:r>
              <a:rPr lang="en-US" sz="2200" dirty="0"/>
              <a:t>Destroys bacteria</a:t>
            </a:r>
          </a:p>
          <a:p>
            <a:r>
              <a:rPr lang="en-US" sz="2200" dirty="0"/>
              <a:t> Causes minimal erythema</a:t>
            </a:r>
          </a:p>
          <a:p>
            <a:r>
              <a:rPr lang="en-US" sz="2200" dirty="0"/>
              <a:t>And is absorbed almost equally by all skin </a:t>
            </a:r>
            <a:r>
              <a:rPr lang="en-US" sz="2200" dirty="0" err="1"/>
              <a:t>colours</a:t>
            </a:r>
            <a:endParaRPr lang="en-US" sz="2200" dirty="0"/>
          </a:p>
          <a:p>
            <a:r>
              <a:rPr lang="en-US" sz="2200" dirty="0"/>
              <a:t>Antibiotic effects of UVR C is used for sterilization of wound</a:t>
            </a:r>
          </a:p>
          <a:p>
            <a:pPr>
              <a:buNone/>
            </a:pPr>
            <a:r>
              <a:rPr lang="en-US" sz="2200" b="1" dirty="0"/>
              <a:t>UVR A and UVR B is known to</a:t>
            </a:r>
            <a:r>
              <a:rPr lang="en-US" sz="2200" dirty="0"/>
              <a:t>,</a:t>
            </a:r>
          </a:p>
          <a:p>
            <a:r>
              <a:rPr lang="en-US" sz="2200" dirty="0"/>
              <a:t>- Promote granulation tissue</a:t>
            </a:r>
          </a:p>
          <a:p>
            <a:r>
              <a:rPr lang="en-US" sz="2200" dirty="0"/>
              <a:t>- Remove slough</a:t>
            </a:r>
          </a:p>
          <a:p>
            <a:r>
              <a:rPr lang="en-US" sz="2200" dirty="0"/>
              <a:t>Stimulate epidermal growth</a:t>
            </a:r>
          </a:p>
          <a:p>
            <a:endParaRPr lang="en-US" dirty="0"/>
          </a:p>
        </p:txBody>
      </p:sp>
      <p:sp>
        <p:nvSpPr>
          <p:cNvPr id="6" name="Slide Number Placeholder 5"/>
          <p:cNvSpPr>
            <a:spLocks noGrp="1"/>
          </p:cNvSpPr>
          <p:nvPr>
            <p:ph type="sldNum" sz="quarter" idx="12"/>
          </p:nvPr>
        </p:nvSpPr>
        <p:spPr/>
        <p:txBody>
          <a:bodyPr/>
          <a:lstStyle/>
          <a:p>
            <a:fld id="{AE5D2EA4-2E34-434C-83C3-4AC2FAEC1186}" type="slidenum">
              <a:rPr lang="en-US" smtClean="0"/>
              <a:pPr/>
              <a:t>52</a:t>
            </a:fld>
            <a:endParaRPr lang="en-US"/>
          </a:p>
        </p:txBody>
      </p:sp>
    </p:spTree>
    <p:extLst>
      <p:ext uri="{BB962C8B-B14F-4D97-AF65-F5344CB8AC3E}">
        <p14:creationId xmlns:p14="http://schemas.microsoft.com/office/powerpoint/2010/main" val="2780568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09600" y="1600200"/>
            <a:ext cx="7924800" cy="4114800"/>
          </a:xfrm>
          <a:prstGeom prst="rect">
            <a:avLst/>
          </a:prstGeom>
        </p:spPr>
        <p:txBody>
          <a:bodyPr>
            <a:noAutofit/>
          </a:bodyPr>
          <a:lstStyle/>
          <a:p>
            <a:pPr algn="just"/>
            <a:r>
              <a:rPr lang="en-US" sz="2800" dirty="0"/>
              <a:t>UVR B exposure induces the production of vitamin D in the skin at the rate of up to 1000 IU’s per minute.</a:t>
            </a:r>
          </a:p>
          <a:p>
            <a:pPr algn="just"/>
            <a:r>
              <a:rPr lang="en-US" sz="2800" dirty="0"/>
              <a:t>The majority of positive health effects are related to this vitamin.</a:t>
            </a:r>
          </a:p>
          <a:p>
            <a:pPr algn="just"/>
            <a:r>
              <a:rPr lang="en-US" sz="2800" dirty="0"/>
              <a:t>It has regulatory roles in calcium metabolism (which is vital for normal functioning of the </a:t>
            </a:r>
            <a:r>
              <a:rPr lang="en-US" sz="2800" dirty="0">
                <a:solidFill>
                  <a:srgbClr val="FF0000"/>
                </a:solidFill>
              </a:rPr>
              <a:t>nervous system</a:t>
            </a:r>
            <a:r>
              <a:rPr lang="en-US" sz="2800" dirty="0"/>
              <a:t>, as well as for </a:t>
            </a:r>
            <a:r>
              <a:rPr lang="en-US" sz="2800" dirty="0">
                <a:solidFill>
                  <a:srgbClr val="FF0000"/>
                </a:solidFill>
              </a:rPr>
              <a:t>bone growth </a:t>
            </a:r>
            <a:r>
              <a:rPr lang="en-US" sz="2800" dirty="0"/>
              <a:t>and maintenance of </a:t>
            </a:r>
            <a:r>
              <a:rPr lang="en-US" sz="2800" dirty="0">
                <a:solidFill>
                  <a:srgbClr val="FF0000"/>
                </a:solidFill>
              </a:rPr>
              <a:t>bone density)</a:t>
            </a:r>
            <a:r>
              <a:rPr lang="en-US" sz="2800" dirty="0"/>
              <a:t>, immunity, cell proliferation, insulin secretion and blood pressure.</a:t>
            </a:r>
          </a:p>
        </p:txBody>
      </p:sp>
      <p:sp>
        <p:nvSpPr>
          <p:cNvPr id="6" name="Slide Number Placeholder 5"/>
          <p:cNvSpPr>
            <a:spLocks noGrp="1"/>
          </p:cNvSpPr>
          <p:nvPr>
            <p:ph type="sldNum" sz="quarter" idx="12"/>
          </p:nvPr>
        </p:nvSpPr>
        <p:spPr/>
        <p:txBody>
          <a:bodyPr/>
          <a:lstStyle/>
          <a:p>
            <a:fld id="{AE5D2EA4-2E34-434C-83C3-4AC2FAEC1186}" type="slidenum">
              <a:rPr lang="en-US" smtClean="0"/>
              <a:pPr/>
              <a:t>53</a:t>
            </a:fld>
            <a:endParaRPr lang="en-US"/>
          </a:p>
        </p:txBody>
      </p:sp>
    </p:spTree>
    <p:extLst>
      <p:ext uri="{BB962C8B-B14F-4D97-AF65-F5344CB8AC3E}">
        <p14:creationId xmlns:p14="http://schemas.microsoft.com/office/powerpoint/2010/main" val="1633958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Dosage </a:t>
            </a:r>
            <a:r>
              <a:rPr lang="en-US" sz="1800" dirty="0"/>
              <a:t>(for ulcers with UVR c lamp)</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51490114"/>
              </p:ext>
            </p:extLst>
          </p:nvPr>
        </p:nvGraphicFramePr>
        <p:xfrm>
          <a:off x="609600" y="1600200"/>
          <a:ext cx="7924800" cy="4104394"/>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15198">
                <a:tc>
                  <a:txBody>
                    <a:bodyPr/>
                    <a:lstStyle/>
                    <a:p>
                      <a:pPr algn="ctr"/>
                      <a:r>
                        <a:rPr lang="en-US" dirty="0"/>
                        <a:t>Surface</a:t>
                      </a:r>
                      <a:r>
                        <a:rPr lang="en-US" baseline="0" dirty="0"/>
                        <a:t> Appearance</a:t>
                      </a:r>
                      <a:endParaRPr lang="en-US" dirty="0"/>
                    </a:p>
                  </a:txBody>
                  <a:tcPr/>
                </a:tc>
                <a:tc>
                  <a:txBody>
                    <a:bodyPr/>
                    <a:lstStyle/>
                    <a:p>
                      <a:pPr algn="ctr"/>
                      <a:r>
                        <a:rPr lang="en-US" dirty="0"/>
                        <a:t>Dosage Level</a:t>
                      </a:r>
                    </a:p>
                  </a:txBody>
                  <a:tcPr/>
                </a:tc>
                <a:extLst>
                  <a:ext uri="{0D108BD9-81ED-4DB2-BD59-A6C34878D82A}">
                    <a16:rowId xmlns:a16="http://schemas.microsoft.com/office/drawing/2014/main" val="10000"/>
                  </a:ext>
                </a:extLst>
              </a:tr>
              <a:tr h="889246">
                <a:tc>
                  <a:txBody>
                    <a:bodyPr/>
                    <a:lstStyle/>
                    <a:p>
                      <a:pPr algn="l"/>
                      <a:r>
                        <a:rPr lang="en-US" dirty="0"/>
                        <a:t>Clear exudate, red “bubbled” granulation, edges almost level with skin</a:t>
                      </a:r>
                    </a:p>
                  </a:txBody>
                  <a:tcPr/>
                </a:tc>
                <a:tc>
                  <a:txBody>
                    <a:bodyPr/>
                    <a:lstStyle/>
                    <a:p>
                      <a:pPr algn="ctr"/>
                      <a:r>
                        <a:rPr lang="en-US" dirty="0"/>
                        <a:t>E1</a:t>
                      </a:r>
                    </a:p>
                  </a:txBody>
                  <a:tcPr/>
                </a:tc>
                <a:extLst>
                  <a:ext uri="{0D108BD9-81ED-4DB2-BD59-A6C34878D82A}">
                    <a16:rowId xmlns:a16="http://schemas.microsoft.com/office/drawing/2014/main" val="10001"/>
                  </a:ext>
                </a:extLst>
              </a:tr>
              <a:tr h="889246">
                <a:tc>
                  <a:txBody>
                    <a:bodyPr/>
                    <a:lstStyle/>
                    <a:p>
                      <a:pPr algn="l"/>
                      <a:r>
                        <a:rPr lang="en-US" dirty="0"/>
                        <a:t>Cloudy or purulent exudate, pale or grayish</a:t>
                      </a:r>
                      <a:r>
                        <a:rPr lang="en-US" baseline="0" dirty="0"/>
                        <a:t> </a:t>
                      </a:r>
                      <a:r>
                        <a:rPr lang="en-US" baseline="0" dirty="0" err="1"/>
                        <a:t>colour</a:t>
                      </a:r>
                      <a:r>
                        <a:rPr lang="en-US" baseline="0" dirty="0"/>
                        <a:t>, not granulating, edges vertical</a:t>
                      </a:r>
                      <a:endParaRPr lang="en-US" dirty="0"/>
                    </a:p>
                  </a:txBody>
                  <a:tcPr/>
                </a:tc>
                <a:tc>
                  <a:txBody>
                    <a:bodyPr/>
                    <a:lstStyle/>
                    <a:p>
                      <a:pPr algn="ctr"/>
                      <a:r>
                        <a:rPr lang="en-US" dirty="0"/>
                        <a:t>E3</a:t>
                      </a:r>
                    </a:p>
                  </a:txBody>
                  <a:tcPr/>
                </a:tc>
                <a:extLst>
                  <a:ext uri="{0D108BD9-81ED-4DB2-BD59-A6C34878D82A}">
                    <a16:rowId xmlns:a16="http://schemas.microsoft.com/office/drawing/2014/main" val="10002"/>
                  </a:ext>
                </a:extLst>
              </a:tr>
              <a:tr h="1270352">
                <a:tc>
                  <a:txBody>
                    <a:bodyPr/>
                    <a:lstStyle/>
                    <a:p>
                      <a:pPr algn="l"/>
                      <a:r>
                        <a:rPr lang="en-US" dirty="0"/>
                        <a:t>Dense yellow surface, necrotic debris, ulcer base not visible,</a:t>
                      </a:r>
                      <a:r>
                        <a:rPr lang="en-US" baseline="0" dirty="0"/>
                        <a:t> edges vertical or undetermined</a:t>
                      </a:r>
                      <a:endParaRPr lang="en-US" dirty="0"/>
                    </a:p>
                  </a:txBody>
                  <a:tcPr/>
                </a:tc>
                <a:tc>
                  <a:txBody>
                    <a:bodyPr/>
                    <a:lstStyle/>
                    <a:p>
                      <a:pPr algn="ctr"/>
                      <a:r>
                        <a:rPr lang="en-US" dirty="0"/>
                        <a:t>E4</a:t>
                      </a:r>
                    </a:p>
                  </a:txBody>
                  <a:tcPr/>
                </a:tc>
                <a:extLst>
                  <a:ext uri="{0D108BD9-81ED-4DB2-BD59-A6C34878D82A}">
                    <a16:rowId xmlns:a16="http://schemas.microsoft.com/office/drawing/2014/main" val="10003"/>
                  </a:ext>
                </a:extLst>
              </a:tr>
              <a:tr h="515198">
                <a:tc>
                  <a:txBody>
                    <a:bodyPr/>
                    <a:lstStyle/>
                    <a:p>
                      <a:pPr algn="l"/>
                      <a:r>
                        <a:rPr lang="en-US" dirty="0"/>
                        <a:t>Adherent</a:t>
                      </a:r>
                      <a:r>
                        <a:rPr lang="en-US" baseline="0" dirty="0"/>
                        <a:t> black crust</a:t>
                      </a:r>
                      <a:endParaRPr lang="en-US" dirty="0"/>
                    </a:p>
                  </a:txBody>
                  <a:tcPr/>
                </a:tc>
                <a:tc>
                  <a:txBody>
                    <a:bodyPr/>
                    <a:lstStyle/>
                    <a:p>
                      <a:pPr algn="ctr"/>
                      <a:r>
                        <a:rPr lang="en-US" dirty="0"/>
                        <a:t>2E4</a:t>
                      </a:r>
                    </a:p>
                  </a:txBody>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AE5D2EA4-2E34-434C-83C3-4AC2FAEC1186}" type="slidenum">
              <a:rPr lang="en-US" smtClean="0"/>
              <a:pPr/>
              <a:t>54</a:t>
            </a:fld>
            <a:endParaRPr lang="en-US"/>
          </a:p>
        </p:txBody>
      </p:sp>
    </p:spTree>
    <p:extLst>
      <p:ext uri="{BB962C8B-B14F-4D97-AF65-F5344CB8AC3E}">
        <p14:creationId xmlns:p14="http://schemas.microsoft.com/office/powerpoint/2010/main" val="2504511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UVR penetration depths</a:t>
            </a:r>
          </a:p>
        </p:txBody>
      </p:sp>
      <p:pic>
        <p:nvPicPr>
          <p:cNvPr id="4" name="Picture 3"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447800"/>
            <a:ext cx="4227513"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AE5D2EA4-2E34-434C-83C3-4AC2FAEC1186}" type="slidenum">
              <a:rPr lang="en-US" smtClean="0"/>
              <a:pPr/>
              <a:t>55</a:t>
            </a:fld>
            <a:endParaRPr lang="en-US"/>
          </a:p>
        </p:txBody>
      </p:sp>
    </p:spTree>
    <p:extLst>
      <p:ext uri="{BB962C8B-B14F-4D97-AF65-F5344CB8AC3E}">
        <p14:creationId xmlns:p14="http://schemas.microsoft.com/office/powerpoint/2010/main" val="21598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0" y="-21077"/>
            <a:ext cx="9144000" cy="690015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Wound healing</a:t>
            </a:r>
          </a:p>
        </p:txBody>
      </p:sp>
      <p:sp>
        <p:nvSpPr>
          <p:cNvPr id="3" name="Content Placeholder 2"/>
          <p:cNvSpPr>
            <a:spLocks noGrp="1"/>
          </p:cNvSpPr>
          <p:nvPr>
            <p:ph sz="quarter" idx="4294967295"/>
          </p:nvPr>
        </p:nvSpPr>
        <p:spPr>
          <a:xfrm>
            <a:off x="609600" y="1600200"/>
            <a:ext cx="7924800" cy="4114800"/>
          </a:xfrm>
          <a:prstGeom prst="rect">
            <a:avLst/>
          </a:prstGeom>
        </p:spPr>
        <p:txBody>
          <a:bodyPr/>
          <a:lstStyle/>
          <a:p>
            <a:pPr>
              <a:buNone/>
            </a:pPr>
            <a:r>
              <a:rPr lang="en-US" sz="2400" b="1" dirty="0"/>
              <a:t>Healing by Primary Intention – </a:t>
            </a:r>
          </a:p>
          <a:p>
            <a:r>
              <a:rPr lang="en-US" sz="2400" dirty="0"/>
              <a:t>All layers are closed. The incision that heals by first intention does so in a minimum amount of time, with no separation of the wound edges, and with minimal scar formation.</a:t>
            </a:r>
          </a:p>
          <a:p>
            <a:endParaRPr lang="en-US"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33800"/>
            <a:ext cx="4010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5D2EA4-2E34-434C-83C3-4AC2FAEC1186}" type="slidenum">
              <a:rPr lang="en-US" smtClean="0"/>
              <a:pPr/>
              <a:t>8</a:t>
            </a:fld>
            <a:endParaRPr lang="en-US"/>
          </a:p>
        </p:txBody>
      </p:sp>
    </p:spTree>
    <p:extLst>
      <p:ext uri="{BB962C8B-B14F-4D97-AF65-F5344CB8AC3E}">
        <p14:creationId xmlns:p14="http://schemas.microsoft.com/office/powerpoint/2010/main" val="3287749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304800" y="1600200"/>
            <a:ext cx="8229600" cy="4876800"/>
          </a:xfrm>
          <a:prstGeom prst="rect">
            <a:avLst/>
          </a:prstGeom>
        </p:spPr>
        <p:txBody>
          <a:bodyPr>
            <a:normAutofit/>
          </a:bodyPr>
          <a:lstStyle/>
          <a:p>
            <a:pPr algn="just">
              <a:buNone/>
            </a:pPr>
            <a:r>
              <a:rPr lang="en-US" sz="2400" b="1" dirty="0"/>
              <a:t>Healing by Secondary Intention –</a:t>
            </a:r>
            <a:r>
              <a:rPr lang="en-US" sz="2400" dirty="0"/>
              <a:t> </a:t>
            </a:r>
          </a:p>
          <a:p>
            <a:pPr algn="just"/>
            <a:r>
              <a:rPr lang="en-US" sz="2400" dirty="0"/>
              <a:t>Deep layers are closed but the superficial layers are left to heal from the inside out. Healing by secondary intention is appropriate in cases of infection, excessive trauma, tissue loss, or imprecise approximation of tissue.</a:t>
            </a:r>
          </a:p>
          <a:p>
            <a:pPr algn="just"/>
            <a:endParaRPr lang="en-US" sz="2400" b="1" dirty="0"/>
          </a:p>
          <a:p>
            <a:pPr algn="just"/>
            <a:endParaRPr lang="en-US" sz="2400" b="1" dirty="0"/>
          </a:p>
          <a:p>
            <a:pPr algn="just"/>
            <a:endParaRPr lang="en-US" sz="2400" b="1" dirty="0"/>
          </a:p>
          <a:p>
            <a:pPr algn="just">
              <a:buNone/>
            </a:pPr>
            <a:endParaRPr lang="en-US" sz="2400" b="1" dirty="0"/>
          </a:p>
          <a:p>
            <a:pPr algn="just"/>
            <a:r>
              <a:rPr lang="en-US" sz="2400" b="1" dirty="0"/>
              <a:t>Healing by Tertiary Intention – </a:t>
            </a:r>
          </a:p>
          <a:p>
            <a:pPr algn="just"/>
            <a:r>
              <a:rPr lang="en-US" sz="2400" dirty="0"/>
              <a:t>Also referred to as delayed primary closure.</a:t>
            </a:r>
          </a:p>
          <a:p>
            <a:pPr algn="just"/>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657600"/>
            <a:ext cx="40005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AE5D2EA4-2E34-434C-83C3-4AC2FAEC1186}" type="slidenum">
              <a:rPr lang="en-US" smtClean="0"/>
              <a:pPr/>
              <a:t>9</a:t>
            </a:fld>
            <a:endParaRPr lang="en-US"/>
          </a:p>
        </p:txBody>
      </p:sp>
    </p:spTree>
    <p:extLst>
      <p:ext uri="{BB962C8B-B14F-4D97-AF65-F5344CB8AC3E}">
        <p14:creationId xmlns:p14="http://schemas.microsoft.com/office/powerpoint/2010/main" val="2712783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1667</TotalTime>
  <Words>2099</Words>
  <Application>Microsoft Office PowerPoint</Application>
  <PresentationFormat>On-screen Show (4:3)</PresentationFormat>
  <Paragraphs>249</Paragraphs>
  <Slides>55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55</vt:i4>
      </vt:variant>
    </vt:vector>
  </HeadingPairs>
  <TitlesOfParts>
    <vt:vector size="58" baseType="lpstr">
      <vt:lpstr>Arial</vt:lpstr>
      <vt:lpstr>Calibri</vt:lpstr>
      <vt:lpstr>Office Theme</vt:lpstr>
      <vt:lpstr>WOUND  </vt:lpstr>
      <vt:lpstr>CONTENT</vt:lpstr>
      <vt:lpstr>PowerPoint Presentation</vt:lpstr>
      <vt:lpstr>Types of wound </vt:lpstr>
      <vt:lpstr>TYPES OF WOUND </vt:lpstr>
      <vt:lpstr>PowerPoint Presentation</vt:lpstr>
      <vt:lpstr>PowerPoint Presentation</vt:lpstr>
      <vt:lpstr>Wound healing</vt:lpstr>
      <vt:lpstr>PowerPoint Presentation</vt:lpstr>
      <vt:lpstr>PowerPoint Presentation</vt:lpstr>
      <vt:lpstr>Stages of wound healing</vt:lpstr>
      <vt:lpstr>PowerPoint Presentation</vt:lpstr>
      <vt:lpstr>PowerPoint Presentation</vt:lpstr>
      <vt:lpstr>Wound Healing</vt:lpstr>
      <vt:lpstr>PowerPoint Presentation</vt:lpstr>
      <vt:lpstr>Wound Assesswent </vt:lpstr>
      <vt:lpstr>Wound Assessment </vt:lpstr>
      <vt:lpstr> Techniques for measuring wounds </vt:lpstr>
      <vt:lpstr>PowerPoint Presentation</vt:lpstr>
      <vt:lpstr>PowerPoint Presentation</vt:lpstr>
      <vt:lpstr>Electro therapeutic modalities for wound healing</vt:lpstr>
      <vt:lpstr>Therapeutic current for Tissue Healing </vt:lpstr>
      <vt:lpstr>Mechanism of 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Electrical Stimulation For Wound Haeling </vt:lpstr>
      <vt:lpstr>Ultrasound</vt:lpstr>
      <vt:lpstr>US PHYSIOLOGICAL Effects </vt:lpstr>
      <vt:lpstr>US for wound healing </vt:lpstr>
      <vt:lpstr>Ultrasound effect on wound healing</vt:lpstr>
      <vt:lpstr>Ultrasound effect on wound healing</vt:lpstr>
      <vt:lpstr>Ultrasound effect on wound healing</vt:lpstr>
      <vt:lpstr>Ultrasound effect on wound healing</vt:lpstr>
      <vt:lpstr>LASER (Light Amplification from the stimulated emission of radiation)</vt:lpstr>
      <vt:lpstr>LASER</vt:lpstr>
      <vt:lpstr>Mechanism of action</vt:lpstr>
      <vt:lpstr>Benefits of laser</vt:lpstr>
      <vt:lpstr>LASER For wound healing </vt:lpstr>
      <vt:lpstr>LASER For wound healing </vt:lpstr>
      <vt:lpstr>PowerPoint Presentation</vt:lpstr>
      <vt:lpstr>LASER for wound healing</vt:lpstr>
      <vt:lpstr>Application and dosage</vt:lpstr>
      <vt:lpstr>Ultraviolet radiation</vt:lpstr>
      <vt:lpstr>UVR for Wound Healing</vt:lpstr>
      <vt:lpstr>PowerPoint Presentation</vt:lpstr>
      <vt:lpstr>PowerPoint Presentation</vt:lpstr>
      <vt:lpstr>PowerPoint Presentation</vt:lpstr>
      <vt:lpstr>Dosage (for ulcers with UVR c lamp)</vt:lpstr>
      <vt:lpstr>UVR penetration depths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WOUND CARE </dc:title>
  <dc:creator>santosh</dc:creator>
  <cp:lastModifiedBy>Kartik Rathod</cp:lastModifiedBy>
  <cp:revision>35</cp:revision>
  <dcterms:created xsi:type="dcterms:W3CDTF">2015-09-01T17:33:32Z</dcterms:created>
  <dcterms:modified xsi:type="dcterms:W3CDTF">2024-06-18T10:53:47Z</dcterms:modified>
</cp:coreProperties>
</file>